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8"/>
  </p:notesMasterIdLst>
  <p:handoutMasterIdLst>
    <p:handoutMasterId r:id="rId19"/>
  </p:handoutMasterIdLst>
  <p:sldIdLst>
    <p:sldId id="385" r:id="rId7"/>
    <p:sldId id="362" r:id="rId8"/>
    <p:sldId id="331" r:id="rId9"/>
    <p:sldId id="335" r:id="rId10"/>
    <p:sldId id="348" r:id="rId11"/>
    <p:sldId id="350" r:id="rId12"/>
    <p:sldId id="351" r:id="rId13"/>
    <p:sldId id="352" r:id="rId14"/>
    <p:sldId id="342" r:id="rId15"/>
    <p:sldId id="359" r:id="rId16"/>
    <p:sldId id="379" r:id="rId17"/>
  </p:sldIdLst>
  <p:sldSz cx="12192000" cy="6858000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TEL Sophie, CTP/TTP" initials="CSC" lastIdx="1" clrIdx="2">
    <p:extLst>
      <p:ext uri="{19B8F6BF-5375-455C-9EA6-DF929625EA0E}">
        <p15:presenceInfo xmlns:p15="http://schemas.microsoft.com/office/powerpoint/2012/main" userId="S-1-5-21-2146598497-832928401-1254845835-180910" providerId="AD"/>
      </p:ext>
    </p:extLst>
  </p:cmAuthor>
  <p:cmAuthor id="2" name="VLIES Robert, CTP/TTP" initials="VRC" lastIdx="1" clrIdx="1">
    <p:extLst>
      <p:ext uri="{19B8F6BF-5375-455C-9EA6-DF929625EA0E}">
        <p15:presenceInfo xmlns:p15="http://schemas.microsoft.com/office/powerpoint/2012/main" userId="S-1-5-21-2146598497-832928401-1254845835-224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CAB"/>
    <a:srgbClr val="5CB37C"/>
    <a:srgbClr val="8064A2"/>
    <a:srgbClr val="44CA81"/>
    <a:srgbClr val="CCFFCC"/>
    <a:srgbClr val="3333FF"/>
    <a:srgbClr val="5EA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77027" autoAdjust="0"/>
  </p:normalViewPr>
  <p:slideViewPr>
    <p:cSldViewPr snapToGrid="0">
      <p:cViewPr varScale="1">
        <p:scale>
          <a:sx n="53" d="100"/>
          <a:sy n="53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386B2-88DD-49EB-A68A-B37FF70FC1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358364-CE9B-42CC-A8D2-9E6D9B8829DD}">
      <dgm:prSet phldrT="[Text]"/>
      <dgm:spPr>
        <a:solidFill>
          <a:srgbClr val="9BBB59"/>
        </a:solidFill>
      </dgm:spPr>
      <dgm:t>
        <a:bodyPr/>
        <a:lstStyle/>
        <a:p>
          <a:r>
            <a:rPr lang="en-US" dirty="0" smtClean="0"/>
            <a:t>Income inclusion rule</a:t>
          </a:r>
          <a:endParaRPr lang="en-US" dirty="0"/>
        </a:p>
      </dgm:t>
    </dgm:pt>
    <dgm:pt modelId="{F036FEE9-4FEC-4141-B32D-9C9BF45DA82D}" type="parTrans" cxnId="{569D3C89-9BF1-4627-829A-523130DB09F8}">
      <dgm:prSet/>
      <dgm:spPr/>
      <dgm:t>
        <a:bodyPr/>
        <a:lstStyle/>
        <a:p>
          <a:endParaRPr lang="en-US"/>
        </a:p>
      </dgm:t>
    </dgm:pt>
    <dgm:pt modelId="{D0BE2822-E424-4D5A-8D22-746E5C4D7DE5}" type="sibTrans" cxnId="{569D3C89-9BF1-4627-829A-523130DB09F8}">
      <dgm:prSet/>
      <dgm:spPr/>
      <dgm:t>
        <a:bodyPr/>
        <a:lstStyle/>
        <a:p>
          <a:endParaRPr lang="en-US"/>
        </a:p>
      </dgm:t>
    </dgm:pt>
    <dgm:pt modelId="{EE33F766-B85A-46EF-A626-644C0DFE03AA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 smtClean="0"/>
            <a:t>Switch-over rule</a:t>
          </a:r>
          <a:endParaRPr lang="en-US" dirty="0"/>
        </a:p>
      </dgm:t>
    </dgm:pt>
    <dgm:pt modelId="{54DAEA31-817F-46AD-A45D-886B73C70D6B}" type="parTrans" cxnId="{A5CF0760-F5A6-485A-9CC8-47E8759D538D}">
      <dgm:prSet/>
      <dgm:spPr/>
      <dgm:t>
        <a:bodyPr/>
        <a:lstStyle/>
        <a:p>
          <a:endParaRPr lang="en-US"/>
        </a:p>
      </dgm:t>
    </dgm:pt>
    <dgm:pt modelId="{84D89268-67FE-4166-B1EB-E4C6678FBE42}" type="sibTrans" cxnId="{A5CF0760-F5A6-485A-9CC8-47E8759D538D}">
      <dgm:prSet/>
      <dgm:spPr/>
      <dgm:t>
        <a:bodyPr/>
        <a:lstStyle/>
        <a:p>
          <a:endParaRPr lang="en-US"/>
        </a:p>
      </dgm:t>
    </dgm:pt>
    <dgm:pt modelId="{C8038076-DD5C-4B00-A6E9-F75B01465AD3}">
      <dgm:prSet phldrT="[Text]"/>
      <dgm:spPr>
        <a:solidFill>
          <a:srgbClr val="608CAB"/>
        </a:solidFill>
      </dgm:spPr>
      <dgm:t>
        <a:bodyPr/>
        <a:lstStyle/>
        <a:p>
          <a:r>
            <a:rPr lang="en-US" dirty="0" smtClean="0"/>
            <a:t>Undertaxed payments rule</a:t>
          </a:r>
          <a:endParaRPr lang="en-US" dirty="0"/>
        </a:p>
      </dgm:t>
    </dgm:pt>
    <dgm:pt modelId="{5D6CB9E5-D128-4FDB-93C1-07597B7AD112}" type="parTrans" cxnId="{B028C1A6-39F5-44A5-8E38-18ADB686250B}">
      <dgm:prSet/>
      <dgm:spPr/>
      <dgm:t>
        <a:bodyPr/>
        <a:lstStyle/>
        <a:p>
          <a:endParaRPr lang="en-US"/>
        </a:p>
      </dgm:t>
    </dgm:pt>
    <dgm:pt modelId="{461B9316-222E-46A8-8C53-247180A71736}" type="sibTrans" cxnId="{B028C1A6-39F5-44A5-8E38-18ADB686250B}">
      <dgm:prSet/>
      <dgm:spPr/>
      <dgm:t>
        <a:bodyPr/>
        <a:lstStyle/>
        <a:p>
          <a:endParaRPr lang="en-US"/>
        </a:p>
      </dgm:t>
    </dgm:pt>
    <dgm:pt modelId="{24693919-9E26-4B1D-8B1A-91424F06E066}">
      <dgm:prSet phldrT="[Text]"/>
      <dgm:spPr>
        <a:solidFill>
          <a:srgbClr val="8064A2"/>
        </a:solidFill>
      </dgm:spPr>
      <dgm:t>
        <a:bodyPr/>
        <a:lstStyle/>
        <a:p>
          <a:r>
            <a:rPr lang="en-US" dirty="0" smtClean="0"/>
            <a:t>Subject to tax rule</a:t>
          </a:r>
          <a:endParaRPr lang="en-US" dirty="0"/>
        </a:p>
      </dgm:t>
    </dgm:pt>
    <dgm:pt modelId="{E54179C3-C48B-4A76-B533-83F0F8A40A76}" type="parTrans" cxnId="{571A1047-E03A-4067-BE2C-6F742FBEAED5}">
      <dgm:prSet/>
      <dgm:spPr/>
      <dgm:t>
        <a:bodyPr/>
        <a:lstStyle/>
        <a:p>
          <a:endParaRPr lang="en-US"/>
        </a:p>
      </dgm:t>
    </dgm:pt>
    <dgm:pt modelId="{D3E540F2-0B32-47CB-9FAD-958F0D7E8370}" type="sibTrans" cxnId="{571A1047-E03A-4067-BE2C-6F742FBEAED5}">
      <dgm:prSet/>
      <dgm:spPr/>
      <dgm:t>
        <a:bodyPr/>
        <a:lstStyle/>
        <a:p>
          <a:endParaRPr lang="en-US"/>
        </a:p>
      </dgm:t>
    </dgm:pt>
    <dgm:pt modelId="{A3B203C3-AB3A-4520-B2BD-95D1FB2356B2}" type="pres">
      <dgm:prSet presAssocID="{AD8386B2-88DD-49EB-A68A-B37FF70FC1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F6291-35B3-4A1E-8B5D-AB60E935C109}" type="pres">
      <dgm:prSet presAssocID="{A2358364-CE9B-42CC-A8D2-9E6D9B8829DD}" presName="parentText" presStyleLbl="node1" presStyleIdx="0" presStyleCnt="4" custAng="0" custLinFactNeighborX="0" custLinFactNeighborY="-726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DAE61-A9D3-4CB8-A2FA-8E7CE82C005C}" type="pres">
      <dgm:prSet presAssocID="{D0BE2822-E424-4D5A-8D22-746E5C4D7DE5}" presName="spacer" presStyleCnt="0"/>
      <dgm:spPr/>
    </dgm:pt>
    <dgm:pt modelId="{3788B26D-5542-4A01-89DB-00765B476598}" type="pres">
      <dgm:prSet presAssocID="{EE33F766-B85A-46EF-A626-644C0DFE03A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158FE-612C-4AD7-85C2-8AF605E59DDA}" type="pres">
      <dgm:prSet presAssocID="{84D89268-67FE-4166-B1EB-E4C6678FBE42}" presName="spacer" presStyleCnt="0"/>
      <dgm:spPr/>
    </dgm:pt>
    <dgm:pt modelId="{1675362E-1F9D-42FD-9423-A21822158B59}" type="pres">
      <dgm:prSet presAssocID="{C8038076-DD5C-4B00-A6E9-F75B01465A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871B-3E0D-4561-8B8B-7AD2ED66AAAE}" type="pres">
      <dgm:prSet presAssocID="{461B9316-222E-46A8-8C53-247180A71736}" presName="spacer" presStyleCnt="0"/>
      <dgm:spPr/>
    </dgm:pt>
    <dgm:pt modelId="{0047B0F0-75BF-4714-8DCC-882A139A30F8}" type="pres">
      <dgm:prSet presAssocID="{24693919-9E26-4B1D-8B1A-91424F06E06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D3C89-9BF1-4627-829A-523130DB09F8}" srcId="{AD8386B2-88DD-49EB-A68A-B37FF70FC1C4}" destId="{A2358364-CE9B-42CC-A8D2-9E6D9B8829DD}" srcOrd="0" destOrd="0" parTransId="{F036FEE9-4FEC-4141-B32D-9C9BF45DA82D}" sibTransId="{D0BE2822-E424-4D5A-8D22-746E5C4D7DE5}"/>
    <dgm:cxn modelId="{7041CF15-9EB7-48C4-A4A0-383B805CB3A7}" type="presOf" srcId="{24693919-9E26-4B1D-8B1A-91424F06E066}" destId="{0047B0F0-75BF-4714-8DCC-882A139A30F8}" srcOrd="0" destOrd="0" presId="urn:microsoft.com/office/officeart/2005/8/layout/vList2"/>
    <dgm:cxn modelId="{571A1047-E03A-4067-BE2C-6F742FBEAED5}" srcId="{AD8386B2-88DD-49EB-A68A-B37FF70FC1C4}" destId="{24693919-9E26-4B1D-8B1A-91424F06E066}" srcOrd="3" destOrd="0" parTransId="{E54179C3-C48B-4A76-B533-83F0F8A40A76}" sibTransId="{D3E540F2-0B32-47CB-9FAD-958F0D7E8370}"/>
    <dgm:cxn modelId="{527148EB-E003-4880-8383-72CBA85C6952}" type="presOf" srcId="{EE33F766-B85A-46EF-A626-644C0DFE03AA}" destId="{3788B26D-5542-4A01-89DB-00765B476598}" srcOrd="0" destOrd="0" presId="urn:microsoft.com/office/officeart/2005/8/layout/vList2"/>
    <dgm:cxn modelId="{A5CF0760-F5A6-485A-9CC8-47E8759D538D}" srcId="{AD8386B2-88DD-49EB-A68A-B37FF70FC1C4}" destId="{EE33F766-B85A-46EF-A626-644C0DFE03AA}" srcOrd="1" destOrd="0" parTransId="{54DAEA31-817F-46AD-A45D-886B73C70D6B}" sibTransId="{84D89268-67FE-4166-B1EB-E4C6678FBE42}"/>
    <dgm:cxn modelId="{9830B5A7-D290-42CE-8DEA-6FC007EE7EA6}" type="presOf" srcId="{A2358364-CE9B-42CC-A8D2-9E6D9B8829DD}" destId="{985F6291-35B3-4A1E-8B5D-AB60E935C109}" srcOrd="0" destOrd="0" presId="urn:microsoft.com/office/officeart/2005/8/layout/vList2"/>
    <dgm:cxn modelId="{68D3A8E7-928B-45D0-A358-0FA1136250B5}" type="presOf" srcId="{AD8386B2-88DD-49EB-A68A-B37FF70FC1C4}" destId="{A3B203C3-AB3A-4520-B2BD-95D1FB2356B2}" srcOrd="0" destOrd="0" presId="urn:microsoft.com/office/officeart/2005/8/layout/vList2"/>
    <dgm:cxn modelId="{B028C1A6-39F5-44A5-8E38-18ADB686250B}" srcId="{AD8386B2-88DD-49EB-A68A-B37FF70FC1C4}" destId="{C8038076-DD5C-4B00-A6E9-F75B01465AD3}" srcOrd="2" destOrd="0" parTransId="{5D6CB9E5-D128-4FDB-93C1-07597B7AD112}" sibTransId="{461B9316-222E-46A8-8C53-247180A71736}"/>
    <dgm:cxn modelId="{B704DE55-866A-4829-BBC6-C81746662ED8}" type="presOf" srcId="{C8038076-DD5C-4B00-A6E9-F75B01465AD3}" destId="{1675362E-1F9D-42FD-9423-A21822158B59}" srcOrd="0" destOrd="0" presId="urn:microsoft.com/office/officeart/2005/8/layout/vList2"/>
    <dgm:cxn modelId="{AA756FBF-979A-4685-9925-034E5114A216}" type="presParOf" srcId="{A3B203C3-AB3A-4520-B2BD-95D1FB2356B2}" destId="{985F6291-35B3-4A1E-8B5D-AB60E935C109}" srcOrd="0" destOrd="0" presId="urn:microsoft.com/office/officeart/2005/8/layout/vList2"/>
    <dgm:cxn modelId="{9A74762E-5BBE-4C11-9506-09540DB40641}" type="presParOf" srcId="{A3B203C3-AB3A-4520-B2BD-95D1FB2356B2}" destId="{FC9DAE61-A9D3-4CB8-A2FA-8E7CE82C005C}" srcOrd="1" destOrd="0" presId="urn:microsoft.com/office/officeart/2005/8/layout/vList2"/>
    <dgm:cxn modelId="{4408D716-6C1F-44AE-937D-4C69A5329287}" type="presParOf" srcId="{A3B203C3-AB3A-4520-B2BD-95D1FB2356B2}" destId="{3788B26D-5542-4A01-89DB-00765B476598}" srcOrd="2" destOrd="0" presId="urn:microsoft.com/office/officeart/2005/8/layout/vList2"/>
    <dgm:cxn modelId="{4A9D839A-8CF1-4A4D-A5B9-04AA8DA062FB}" type="presParOf" srcId="{A3B203C3-AB3A-4520-B2BD-95D1FB2356B2}" destId="{057158FE-612C-4AD7-85C2-8AF605E59DDA}" srcOrd="3" destOrd="0" presId="urn:microsoft.com/office/officeart/2005/8/layout/vList2"/>
    <dgm:cxn modelId="{E76D1E7A-A259-4F0E-A93A-9E7E3C22B007}" type="presParOf" srcId="{A3B203C3-AB3A-4520-B2BD-95D1FB2356B2}" destId="{1675362E-1F9D-42FD-9423-A21822158B59}" srcOrd="4" destOrd="0" presId="urn:microsoft.com/office/officeart/2005/8/layout/vList2"/>
    <dgm:cxn modelId="{07F0EC51-55D8-4DA8-AC9C-A6124CFDF3EE}" type="presParOf" srcId="{A3B203C3-AB3A-4520-B2BD-95D1FB2356B2}" destId="{69AC871B-3E0D-4561-8B8B-7AD2ED66AAAE}" srcOrd="5" destOrd="0" presId="urn:microsoft.com/office/officeart/2005/8/layout/vList2"/>
    <dgm:cxn modelId="{E848A69D-E87F-4942-B13C-18236DF9EC0D}" type="presParOf" srcId="{A3B203C3-AB3A-4520-B2BD-95D1FB2356B2}" destId="{0047B0F0-75BF-4714-8DCC-882A139A30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8F750-E66B-4155-AE04-8EAFAF06A4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D8E2B-934D-4AE6-B3AA-E4E9A7D2987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GB" sz="2000" dirty="0" smtClean="0"/>
            <a:t>Public consultation document published in November/ consultation meeting mid-December</a:t>
          </a:r>
          <a:endParaRPr lang="en-GB" sz="2000" dirty="0"/>
        </a:p>
      </dgm:t>
    </dgm:pt>
    <dgm:pt modelId="{EAF719BA-B40A-49DD-A947-9944BBF5758C}" type="parTrans" cxnId="{C7AD92A9-21D2-4A27-96EC-216F4E5688CA}">
      <dgm:prSet/>
      <dgm:spPr/>
      <dgm:t>
        <a:bodyPr/>
        <a:lstStyle/>
        <a:p>
          <a:endParaRPr lang="en-US"/>
        </a:p>
      </dgm:t>
    </dgm:pt>
    <dgm:pt modelId="{3034697D-B142-4980-BBE2-71B17C01533A}" type="sibTrans" cxnId="{C7AD92A9-21D2-4A27-96EC-216F4E5688CA}">
      <dgm:prSet/>
      <dgm:spPr/>
      <dgm:t>
        <a:bodyPr/>
        <a:lstStyle/>
        <a:p>
          <a:endParaRPr lang="en-US"/>
        </a:p>
      </dgm:t>
    </dgm:pt>
    <dgm:pt modelId="{F279C2FC-33E4-4AC7-86BB-DF917C28D96A}" type="pres">
      <dgm:prSet presAssocID="{F088F750-E66B-4155-AE04-8EAFAF06A4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2206A-394F-4987-A3D6-61A200B58505}" type="pres">
      <dgm:prSet presAssocID="{7F3D8E2B-934D-4AE6-B3AA-E4E9A7D298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D92A9-21D2-4A27-96EC-216F4E5688CA}" srcId="{F088F750-E66B-4155-AE04-8EAFAF06A48D}" destId="{7F3D8E2B-934D-4AE6-B3AA-E4E9A7D29871}" srcOrd="0" destOrd="0" parTransId="{EAF719BA-B40A-49DD-A947-9944BBF5758C}" sibTransId="{3034697D-B142-4980-BBE2-71B17C01533A}"/>
    <dgm:cxn modelId="{8D17AAB3-2DAC-4FBF-99BF-2894071108C7}" type="presOf" srcId="{7F3D8E2B-934D-4AE6-B3AA-E4E9A7D29871}" destId="{CF72206A-394F-4987-A3D6-61A200B58505}" srcOrd="0" destOrd="0" presId="urn:microsoft.com/office/officeart/2005/8/layout/vList2"/>
    <dgm:cxn modelId="{C6579683-12C8-4CE9-9B01-9A5F88FC1EC5}" type="presOf" srcId="{F088F750-E66B-4155-AE04-8EAFAF06A48D}" destId="{F279C2FC-33E4-4AC7-86BB-DF917C28D96A}" srcOrd="0" destOrd="0" presId="urn:microsoft.com/office/officeart/2005/8/layout/vList2"/>
    <dgm:cxn modelId="{E0BAC9D3-643E-4866-AAA9-4119D5AF06EF}" type="presParOf" srcId="{F279C2FC-33E4-4AC7-86BB-DF917C28D96A}" destId="{CF72206A-394F-4987-A3D6-61A200B585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F6291-35B3-4A1E-8B5D-AB60E935C109}">
      <dsp:nvSpPr>
        <dsp:cNvPr id="0" name=""/>
        <dsp:cNvSpPr/>
      </dsp:nvSpPr>
      <dsp:spPr>
        <a:xfrm>
          <a:off x="0" y="0"/>
          <a:ext cx="5664440" cy="772200"/>
        </a:xfrm>
        <a:prstGeom prst="roundRect">
          <a:avLst/>
        </a:prstGeom>
        <a:solidFill>
          <a:srgbClr val="9BBB5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Income inclusion rule</a:t>
          </a:r>
          <a:endParaRPr lang="en-US" sz="3300" kern="1200" dirty="0"/>
        </a:p>
      </dsp:txBody>
      <dsp:txXfrm>
        <a:off x="37696" y="37696"/>
        <a:ext cx="5589048" cy="696808"/>
      </dsp:txXfrm>
    </dsp:sp>
    <dsp:sp modelId="{3788B26D-5542-4A01-89DB-00765B476598}">
      <dsp:nvSpPr>
        <dsp:cNvPr id="0" name=""/>
        <dsp:cNvSpPr/>
      </dsp:nvSpPr>
      <dsp:spPr>
        <a:xfrm>
          <a:off x="0" y="914189"/>
          <a:ext cx="5664440" cy="772200"/>
        </a:xfrm>
        <a:prstGeom prst="roundRect">
          <a:avLst/>
        </a:prstGeom>
        <a:solidFill>
          <a:schemeClr val="accent6"/>
        </a:solidFill>
        <a:ln w="1905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Switch-over rule</a:t>
          </a:r>
          <a:endParaRPr lang="en-US" sz="3300" kern="1200" dirty="0"/>
        </a:p>
      </dsp:txBody>
      <dsp:txXfrm>
        <a:off x="37696" y="951885"/>
        <a:ext cx="5589048" cy="696808"/>
      </dsp:txXfrm>
    </dsp:sp>
    <dsp:sp modelId="{1675362E-1F9D-42FD-9423-A21822158B59}">
      <dsp:nvSpPr>
        <dsp:cNvPr id="0" name=""/>
        <dsp:cNvSpPr/>
      </dsp:nvSpPr>
      <dsp:spPr>
        <a:xfrm>
          <a:off x="0" y="1781429"/>
          <a:ext cx="5664440" cy="772200"/>
        </a:xfrm>
        <a:prstGeom prst="roundRect">
          <a:avLst/>
        </a:prstGeom>
        <a:solidFill>
          <a:srgbClr val="608CA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Undertaxed payments rule</a:t>
          </a:r>
          <a:endParaRPr lang="en-US" sz="3300" kern="1200" dirty="0"/>
        </a:p>
      </dsp:txBody>
      <dsp:txXfrm>
        <a:off x="37696" y="1819125"/>
        <a:ext cx="5589048" cy="696808"/>
      </dsp:txXfrm>
    </dsp:sp>
    <dsp:sp modelId="{0047B0F0-75BF-4714-8DCC-882A139A30F8}">
      <dsp:nvSpPr>
        <dsp:cNvPr id="0" name=""/>
        <dsp:cNvSpPr/>
      </dsp:nvSpPr>
      <dsp:spPr>
        <a:xfrm>
          <a:off x="0" y="2648669"/>
          <a:ext cx="5664440" cy="772200"/>
        </a:xfrm>
        <a:prstGeom prst="roundRect">
          <a:avLst/>
        </a:prstGeom>
        <a:solidFill>
          <a:srgbClr val="8064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Subject to tax rule</a:t>
          </a:r>
          <a:endParaRPr lang="en-US" sz="3300" kern="1200" dirty="0"/>
        </a:p>
      </dsp:txBody>
      <dsp:txXfrm>
        <a:off x="37696" y="2686365"/>
        <a:ext cx="5589048" cy="696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2206A-394F-4987-A3D6-61A200B58505}">
      <dsp:nvSpPr>
        <dsp:cNvPr id="0" name=""/>
        <dsp:cNvSpPr/>
      </dsp:nvSpPr>
      <dsp:spPr>
        <a:xfrm>
          <a:off x="0" y="25"/>
          <a:ext cx="10886536" cy="369281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Public consultation document published in November/ consultation meeting mid-December</a:t>
          </a:r>
          <a:endParaRPr lang="en-GB" sz="2000" kern="1200" dirty="0"/>
        </a:p>
      </dsp:txBody>
      <dsp:txXfrm>
        <a:off x="18027" y="18052"/>
        <a:ext cx="10850482" cy="333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759" cy="49656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56" y="1"/>
            <a:ext cx="2944759" cy="49656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9992A646-E92E-4A09-B659-62FA2FFBD1A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435"/>
            <a:ext cx="2944759" cy="49656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56" y="9409435"/>
            <a:ext cx="2944759" cy="496565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45A90965-1161-4F9E-8530-0EA931095F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143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r">
              <a:defRPr sz="1200"/>
            </a:lvl1pPr>
          </a:lstStyle>
          <a:p>
            <a:fld id="{2641A5EF-0191-48C7-B448-53CE27C73319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2" tIns="46016" rIns="92032" bIns="460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2032" tIns="46016" rIns="92032" bIns="460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7019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r">
              <a:defRPr sz="1200"/>
            </a:lvl1pPr>
          </a:lstStyle>
          <a:p>
            <a:fld id="{01381336-1A95-412E-B4A1-CD8072D0F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8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1336-1A95-412E-B4A1-CD8072D0FD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05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1336-1A95-412E-B4A1-CD8072D0FD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07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C7C8-87A0-49D5-AE21-FDC7E5E051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5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26EFE-1FD6-4620-9B2F-95CE924E4DE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27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1336-1A95-412E-B4A1-CD8072D0FD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8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558">
              <a:defRPr/>
            </a:pPr>
            <a:fld id="{917B1B60-0513-4215-B325-20A6BE341B39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1558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0314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558">
              <a:defRPr/>
            </a:pPr>
            <a:fld id="{4AAB111F-D297-449F-9B78-E6DE7B7911D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1558"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72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558">
              <a:defRPr/>
            </a:pPr>
            <a:fld id="{917B1B60-0513-4215-B325-20A6BE341B39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1558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914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1558">
              <a:defRPr/>
            </a:pPr>
            <a:fld id="{4AAB111F-D297-449F-9B78-E6DE7B7911D3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11558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265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81336-1A95-412E-B4A1-CD8072D0FD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6C6372CE-60DD-41B6-8831-BE3BD91B4380}" type="datetime1">
              <a:rPr lang="en-GB" smtClean="0"/>
              <a:t>12/12/2019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241A418-21B5-45A4-9BF0-E02516F7BFE6}" type="datetime1">
              <a:rPr lang="en-GB" smtClean="0"/>
              <a:t>12/12/2019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4084506-80FC-40F1-9AFE-6EE67229FB2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07072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74611E2-29E0-4483-B275-99ECE4FDAE36}" type="datetime1">
              <a:rPr lang="en-GB" smtClean="0"/>
              <a:t>12/12/2019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84084506-80FC-40F1-9AFE-6EE67229F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2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ABCB59-0633-B544-94A1-331A6EA0A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44BF-D5C4-A14E-9CFC-A8DCFE07F164}" type="datetimeFigureOut">
              <a:rPr lang="en-US" smtClean="0"/>
              <a:t>12-Dec-2019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E545-6D2D-B04A-AD3E-F43E013361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6922" y="1904625"/>
            <a:ext cx="11095477" cy="4466388"/>
          </a:xfrm>
        </p:spPr>
        <p:txBody>
          <a:bodyPr>
            <a:normAutofit/>
          </a:bodyPr>
          <a:lstStyle>
            <a:lvl1pPr marL="266700" indent="-266700">
              <a:defRPr sz="4000">
                <a:solidFill>
                  <a:schemeClr val="tx1"/>
                </a:solidFill>
              </a:defRPr>
            </a:lvl1pPr>
            <a:lvl2pPr marL="411163" indent="-230188">
              <a:defRPr sz="3600">
                <a:solidFill>
                  <a:schemeClr val="tx1"/>
                </a:solidFill>
              </a:defRPr>
            </a:lvl2pPr>
            <a:lvl3pPr marL="639763" indent="-277813">
              <a:defRPr sz="3200">
                <a:solidFill>
                  <a:schemeClr val="tx1"/>
                </a:solidFill>
              </a:defRPr>
            </a:lvl3pPr>
            <a:lvl4pPr marL="868363" indent="-239713">
              <a:defRPr sz="2800">
                <a:solidFill>
                  <a:schemeClr val="tx1"/>
                </a:solidFill>
              </a:defRPr>
            </a:lvl4pPr>
            <a:lvl5pPr marL="1096963" indent="-201613"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190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882218"/>
            <a:ext cx="10515600" cy="4466388"/>
          </a:xfrm>
        </p:spPr>
        <p:txBody>
          <a:bodyPr/>
          <a:lstStyle>
            <a:lvl1pPr marL="266700" indent="-266700">
              <a:defRPr>
                <a:solidFill>
                  <a:srgbClr val="000066"/>
                </a:solidFill>
              </a:defRPr>
            </a:lvl1pPr>
            <a:lvl2pPr marL="411163" indent="-230188">
              <a:defRPr>
                <a:solidFill>
                  <a:srgbClr val="000066"/>
                </a:solidFill>
              </a:defRPr>
            </a:lvl2pPr>
            <a:lvl3pPr marL="639763" indent="-277813">
              <a:defRPr>
                <a:solidFill>
                  <a:srgbClr val="000066"/>
                </a:solidFill>
              </a:defRPr>
            </a:lvl3pPr>
            <a:lvl4pPr marL="868363" indent="-239713">
              <a:defRPr>
                <a:solidFill>
                  <a:srgbClr val="000066"/>
                </a:solidFill>
              </a:defRPr>
            </a:lvl4pPr>
            <a:lvl5pPr marL="1096963" indent="-201613"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AB360-E13B-4D97-B1AE-A9BE814F1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249" y="6470052"/>
            <a:ext cx="591671" cy="39048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ctr">
              <a:defRPr sz="1600" b="1">
                <a:solidFill>
                  <a:schemeClr val="bg2"/>
                </a:solidFill>
                <a:latin typeface="Niveau Grotesk Bold SC" panose="02000000000000000000" pitchFamily="50" charset="0"/>
              </a:defRPr>
            </a:lvl1pPr>
          </a:lstStyle>
          <a:p>
            <a:fld id="{56339008-5817-4605-A911-E48D254A1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93CDCA-93CE-499E-BE80-95F6E7771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25525"/>
            <a:ext cx="10515600" cy="517525"/>
          </a:xfrm>
          <a:ln>
            <a:solidFill>
              <a:srgbClr val="000066"/>
            </a:solidFill>
          </a:ln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000066"/>
                </a:solidFill>
                <a:latin typeface="Niveau Grotesk Bold SC" panose="02000000000000000000"/>
              </a:defRPr>
            </a:lvl1pPr>
          </a:lstStyle>
          <a:p>
            <a:pPr lvl="0"/>
            <a:r>
              <a:rPr lang="en-CA" dirty="0"/>
              <a:t>Header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920" y="22429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5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sz="quarter" idx="15" hasCustomPrompt="1"/>
          </p:nvPr>
        </p:nvSpPr>
        <p:spPr>
          <a:xfrm>
            <a:off x="354115" y="1988839"/>
            <a:ext cx="11502525" cy="4128460"/>
          </a:xfrm>
          <a:prstGeom prst="rect">
            <a:avLst/>
          </a:prstGeom>
        </p:spPr>
        <p:txBody>
          <a:bodyPr/>
          <a:lstStyle>
            <a:lvl1pPr marL="0" indent="0">
              <a:buSzPct val="114000"/>
              <a:buFont typeface="Calibri" pitchFamily="34" charset="0"/>
              <a:buChar char="•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CH" dirty="0"/>
              <a:t>Insert text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DD5101-A344-A048-BA81-BC723E4DA0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294" y="452670"/>
            <a:ext cx="9872164" cy="794959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267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485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837018"/>
            <a:ext cx="8832000" cy="810478"/>
          </a:xfrm>
        </p:spPr>
        <p:txBody>
          <a:bodyPr anchor="ctr" anchorCtr="0">
            <a:spAutoFit/>
          </a:bodyPr>
          <a:lstStyle>
            <a:lvl1pPr algn="ctr">
              <a:lnSpc>
                <a:spcPts val="2775"/>
              </a:lnSpc>
              <a:defRPr sz="2775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pour modifier</a:t>
            </a:r>
            <a:br>
              <a:rPr lang="en-GB" noProof="0" dirty="0"/>
            </a:br>
            <a:r>
              <a:rPr lang="en-GB" noProof="0" dirty="0"/>
              <a:t>le titre de </a:t>
            </a:r>
            <a:r>
              <a:rPr lang="en-GB" noProof="0" dirty="0" err="1"/>
              <a:t>l'en</a:t>
            </a:r>
            <a:r>
              <a:rPr lang="en-GB" noProof="0" dirty="0"/>
              <a:t>-tête de section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F8651049-5054-4C47-AA74-616DA914A479}" type="datetime1">
              <a:rPr lang="en-GB" noProof="0" smtClean="0"/>
              <a:t>12/12/2019</a:t>
            </a:fld>
            <a:endParaRPr lang="en-GB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75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75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B26D8E56-03DE-4B43-9790-542B452DA3A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589240"/>
            <a:ext cx="12192000" cy="126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3104" y="2265167"/>
            <a:ext cx="12192000" cy="83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</p:spTree>
    <p:extLst>
      <p:ext uri="{BB962C8B-B14F-4D97-AF65-F5344CB8AC3E}">
        <p14:creationId xmlns:p14="http://schemas.microsoft.com/office/powerpoint/2010/main" val="227442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F8E0D85-61AB-4A74-9187-8C9514B5487C}" type="datetime1">
              <a:rPr lang="en-GB" smtClean="0"/>
              <a:t>12/12/2019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4084506-80FC-40F1-9AFE-6EE67229F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9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s://www.oecd.org/tax/beps/public-consultation-meeting-global-anti-base-erosion-proposal-pillar-two-9-december-2019.htm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ECDtax" TargetMode="External"/><Relationship Id="rId2" Type="http://schemas.openxmlformats.org/officeDocument/2006/relationships/hyperlink" Target="http://www.oecd.org/tax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tax/beps/oecd-invites-public-input-on-the-secretariat-proposal-for-a-unified-approach-under-pillar-one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686" y="3382893"/>
            <a:ext cx="8400000" cy="618567"/>
          </a:xfrm>
        </p:spPr>
        <p:txBody>
          <a:bodyPr/>
          <a:lstStyle/>
          <a:p>
            <a:r>
              <a:rPr lang="fr-FR" sz="3200" b="1" dirty="0" err="1" smtClean="0"/>
              <a:t>Tax</a:t>
            </a:r>
            <a:r>
              <a:rPr lang="fr-FR" sz="3200" b="1" dirty="0" smtClean="0"/>
              <a:t> and Digitalisation</a:t>
            </a: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686" y="4156276"/>
            <a:ext cx="4318575" cy="1118255"/>
          </a:xfrm>
        </p:spPr>
        <p:txBody>
          <a:bodyPr/>
          <a:lstStyle/>
          <a:p>
            <a:r>
              <a:rPr lang="en-GB" dirty="0" smtClean="0"/>
              <a:t>Andrew Auerbach, Senior Tax Adviser </a:t>
            </a:r>
          </a:p>
          <a:p>
            <a:r>
              <a:rPr lang="en-GB" dirty="0" smtClean="0"/>
              <a:t>Centre for Tax Policy and Administration</a:t>
            </a:r>
          </a:p>
          <a:p>
            <a:r>
              <a:rPr lang="en-GB" dirty="0" smtClean="0"/>
              <a:t>OECD Jakarta Office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440000" y="1966590"/>
            <a:ext cx="3751043" cy="35964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GloBE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253151"/>
              </p:ext>
            </p:extLst>
          </p:nvPr>
        </p:nvGraphicFramePr>
        <p:xfrm>
          <a:off x="5446383" y="2228849"/>
          <a:ext cx="5664440" cy="3467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73CC3BB-43F9-42FB-9B92-C637F6CD23A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Freeform 8"/>
          <p:cNvSpPr/>
          <p:nvPr/>
        </p:nvSpPr>
        <p:spPr>
          <a:xfrm>
            <a:off x="2669068" y="3153424"/>
            <a:ext cx="1236955" cy="1236955"/>
          </a:xfrm>
          <a:custGeom>
            <a:avLst/>
            <a:gdLst>
              <a:gd name="connsiteX0" fmla="*/ 0 w 927716"/>
              <a:gd name="connsiteY0" fmla="*/ 463858 h 927716"/>
              <a:gd name="connsiteX1" fmla="*/ 463858 w 927716"/>
              <a:gd name="connsiteY1" fmla="*/ 0 h 927716"/>
              <a:gd name="connsiteX2" fmla="*/ 927716 w 927716"/>
              <a:gd name="connsiteY2" fmla="*/ 463858 h 927716"/>
              <a:gd name="connsiteX3" fmla="*/ 463858 w 927716"/>
              <a:gd name="connsiteY3" fmla="*/ 927716 h 927716"/>
              <a:gd name="connsiteX4" fmla="*/ 0 w 927716"/>
              <a:gd name="connsiteY4" fmla="*/ 463858 h 92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16" h="927716">
                <a:moveTo>
                  <a:pt x="0" y="463858"/>
                </a:moveTo>
                <a:cubicBezTo>
                  <a:pt x="0" y="207676"/>
                  <a:pt x="207676" y="0"/>
                  <a:pt x="463858" y="0"/>
                </a:cubicBezTo>
                <a:cubicBezTo>
                  <a:pt x="720040" y="0"/>
                  <a:pt x="927716" y="207676"/>
                  <a:pt x="927716" y="463858"/>
                </a:cubicBezTo>
                <a:cubicBezTo>
                  <a:pt x="927716" y="720040"/>
                  <a:pt x="720040" y="927716"/>
                  <a:pt x="463858" y="927716"/>
                </a:cubicBezTo>
                <a:cubicBezTo>
                  <a:pt x="207676" y="927716"/>
                  <a:pt x="0" y="720040"/>
                  <a:pt x="0" y="4638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3001" tIns="193001" rIns="193001" bIns="193001" numCol="1" spcCol="1270" anchor="ctr" anchorCtr="0">
            <a:noAutofit/>
          </a:bodyPr>
          <a:lstStyle/>
          <a:p>
            <a:pPr algn="ctr" defTabSz="4148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33" dirty="0"/>
              <a:t>Income not subject to tax at a minimum rate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23051" y="1836328"/>
            <a:ext cx="1236955" cy="1236955"/>
          </a:xfrm>
          <a:custGeom>
            <a:avLst/>
            <a:gdLst>
              <a:gd name="connsiteX0" fmla="*/ 0 w 927716"/>
              <a:gd name="connsiteY0" fmla="*/ 463858 h 927716"/>
              <a:gd name="connsiteX1" fmla="*/ 463858 w 927716"/>
              <a:gd name="connsiteY1" fmla="*/ 0 h 927716"/>
              <a:gd name="connsiteX2" fmla="*/ 927716 w 927716"/>
              <a:gd name="connsiteY2" fmla="*/ 463858 h 927716"/>
              <a:gd name="connsiteX3" fmla="*/ 463858 w 927716"/>
              <a:gd name="connsiteY3" fmla="*/ 927716 h 927716"/>
              <a:gd name="connsiteX4" fmla="*/ 0 w 927716"/>
              <a:gd name="connsiteY4" fmla="*/ 463858 h 92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16" h="927716">
                <a:moveTo>
                  <a:pt x="0" y="463858"/>
                </a:moveTo>
                <a:cubicBezTo>
                  <a:pt x="0" y="207676"/>
                  <a:pt x="207676" y="0"/>
                  <a:pt x="463858" y="0"/>
                </a:cubicBezTo>
                <a:cubicBezTo>
                  <a:pt x="720040" y="0"/>
                  <a:pt x="927716" y="207676"/>
                  <a:pt x="927716" y="463858"/>
                </a:cubicBezTo>
                <a:cubicBezTo>
                  <a:pt x="927716" y="720040"/>
                  <a:pt x="720040" y="927716"/>
                  <a:pt x="463858" y="927716"/>
                </a:cubicBezTo>
                <a:cubicBezTo>
                  <a:pt x="207676" y="927716"/>
                  <a:pt x="0" y="720040"/>
                  <a:pt x="0" y="4638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081" tIns="198081" rIns="198081" bIns="198081" numCol="1" spcCol="1270" anchor="ctr" anchorCtr="0">
            <a:noAutofit/>
          </a:bodyPr>
          <a:lstStyle/>
          <a:p>
            <a:pPr algn="ct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33" dirty="0"/>
              <a:t>Income inclusion rule</a:t>
            </a:r>
          </a:p>
        </p:txBody>
      </p:sp>
      <p:sp>
        <p:nvSpPr>
          <p:cNvPr id="13" name="Freeform 12"/>
          <p:cNvSpPr/>
          <p:nvPr/>
        </p:nvSpPr>
        <p:spPr>
          <a:xfrm>
            <a:off x="4015084" y="1843409"/>
            <a:ext cx="1236955" cy="1236955"/>
          </a:xfrm>
          <a:custGeom>
            <a:avLst/>
            <a:gdLst>
              <a:gd name="connsiteX0" fmla="*/ 0 w 927716"/>
              <a:gd name="connsiteY0" fmla="*/ 463858 h 927716"/>
              <a:gd name="connsiteX1" fmla="*/ 463858 w 927716"/>
              <a:gd name="connsiteY1" fmla="*/ 0 h 927716"/>
              <a:gd name="connsiteX2" fmla="*/ 927716 w 927716"/>
              <a:gd name="connsiteY2" fmla="*/ 463858 h 927716"/>
              <a:gd name="connsiteX3" fmla="*/ 463858 w 927716"/>
              <a:gd name="connsiteY3" fmla="*/ 927716 h 927716"/>
              <a:gd name="connsiteX4" fmla="*/ 0 w 927716"/>
              <a:gd name="connsiteY4" fmla="*/ 463858 h 92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16" h="927716">
                <a:moveTo>
                  <a:pt x="0" y="463858"/>
                </a:moveTo>
                <a:cubicBezTo>
                  <a:pt x="0" y="207676"/>
                  <a:pt x="207676" y="0"/>
                  <a:pt x="463858" y="0"/>
                </a:cubicBezTo>
                <a:cubicBezTo>
                  <a:pt x="720040" y="0"/>
                  <a:pt x="927716" y="207676"/>
                  <a:pt x="927716" y="463858"/>
                </a:cubicBezTo>
                <a:cubicBezTo>
                  <a:pt x="927716" y="720040"/>
                  <a:pt x="720040" y="927716"/>
                  <a:pt x="463858" y="927716"/>
                </a:cubicBezTo>
                <a:cubicBezTo>
                  <a:pt x="207676" y="927716"/>
                  <a:pt x="0" y="720040"/>
                  <a:pt x="0" y="463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98081" tIns="198081" rIns="198081" bIns="198081" numCol="1" spcCol="1270" anchor="ctr" anchorCtr="0">
            <a:noAutofit/>
          </a:bodyPr>
          <a:lstStyle/>
          <a:p>
            <a:pPr algn="ct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33" dirty="0"/>
              <a:t>Switch-over rule</a:t>
            </a:r>
          </a:p>
        </p:txBody>
      </p:sp>
      <p:sp>
        <p:nvSpPr>
          <p:cNvPr id="15" name="Freeform 14"/>
          <p:cNvSpPr/>
          <p:nvPr/>
        </p:nvSpPr>
        <p:spPr>
          <a:xfrm>
            <a:off x="4015084" y="4463437"/>
            <a:ext cx="1236955" cy="1236955"/>
          </a:xfrm>
          <a:custGeom>
            <a:avLst/>
            <a:gdLst>
              <a:gd name="connsiteX0" fmla="*/ 0 w 927716"/>
              <a:gd name="connsiteY0" fmla="*/ 463858 h 927716"/>
              <a:gd name="connsiteX1" fmla="*/ 463858 w 927716"/>
              <a:gd name="connsiteY1" fmla="*/ 0 h 927716"/>
              <a:gd name="connsiteX2" fmla="*/ 927716 w 927716"/>
              <a:gd name="connsiteY2" fmla="*/ 463858 h 927716"/>
              <a:gd name="connsiteX3" fmla="*/ 463858 w 927716"/>
              <a:gd name="connsiteY3" fmla="*/ 927716 h 927716"/>
              <a:gd name="connsiteX4" fmla="*/ 0 w 927716"/>
              <a:gd name="connsiteY4" fmla="*/ 463858 h 92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16" h="927716">
                <a:moveTo>
                  <a:pt x="0" y="463858"/>
                </a:moveTo>
                <a:cubicBezTo>
                  <a:pt x="0" y="207676"/>
                  <a:pt x="207676" y="0"/>
                  <a:pt x="463858" y="0"/>
                </a:cubicBezTo>
                <a:cubicBezTo>
                  <a:pt x="720040" y="0"/>
                  <a:pt x="927716" y="207676"/>
                  <a:pt x="927716" y="463858"/>
                </a:cubicBezTo>
                <a:cubicBezTo>
                  <a:pt x="927716" y="720040"/>
                  <a:pt x="720040" y="927716"/>
                  <a:pt x="463858" y="927716"/>
                </a:cubicBezTo>
                <a:cubicBezTo>
                  <a:pt x="207676" y="927716"/>
                  <a:pt x="0" y="720040"/>
                  <a:pt x="0" y="4638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500176"/>
              <a:satOff val="-11253"/>
              <a:lumOff val="-1830"/>
              <a:alphaOff val="0"/>
            </a:schemeClr>
          </a:fillRef>
          <a:effectRef idx="0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081" tIns="198081" rIns="198081" bIns="198081" numCol="1" spcCol="1270" anchor="ctr" anchorCtr="0">
            <a:noAutofit/>
          </a:bodyPr>
          <a:lstStyle/>
          <a:p>
            <a:pPr algn="ct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33" dirty="0"/>
              <a:t>Undertaxed payments rule</a:t>
            </a:r>
          </a:p>
        </p:txBody>
      </p:sp>
      <p:grpSp>
        <p:nvGrpSpPr>
          <p:cNvPr id="19" name="Group 18"/>
          <p:cNvGrpSpPr/>
          <p:nvPr/>
        </p:nvGrpSpPr>
        <p:grpSpPr>
          <a:xfrm rot="18910165">
            <a:off x="2297269" y="2781625"/>
            <a:ext cx="1980552" cy="1980552"/>
            <a:chOff x="1722952" y="2086219"/>
            <a:chExt cx="1485414" cy="1485414"/>
          </a:xfrm>
        </p:grpSpPr>
        <p:sp>
          <p:nvSpPr>
            <p:cNvPr id="10" name="Freeform 9"/>
            <p:cNvSpPr/>
            <p:nvPr/>
          </p:nvSpPr>
          <p:spPr>
            <a:xfrm rot="16200000">
              <a:off x="2367132" y="2027034"/>
              <a:ext cx="197053" cy="315423"/>
            </a:xfrm>
            <a:custGeom>
              <a:avLst/>
              <a:gdLst>
                <a:gd name="connsiteX0" fmla="*/ 0 w 197053"/>
                <a:gd name="connsiteY0" fmla="*/ 63085 h 315423"/>
                <a:gd name="connsiteX1" fmla="*/ 98527 w 197053"/>
                <a:gd name="connsiteY1" fmla="*/ 63085 h 315423"/>
                <a:gd name="connsiteX2" fmla="*/ 98527 w 197053"/>
                <a:gd name="connsiteY2" fmla="*/ 0 h 315423"/>
                <a:gd name="connsiteX3" fmla="*/ 197053 w 197053"/>
                <a:gd name="connsiteY3" fmla="*/ 157712 h 315423"/>
                <a:gd name="connsiteX4" fmla="*/ 98527 w 197053"/>
                <a:gd name="connsiteY4" fmla="*/ 315423 h 315423"/>
                <a:gd name="connsiteX5" fmla="*/ 98527 w 197053"/>
                <a:gd name="connsiteY5" fmla="*/ 252338 h 315423"/>
                <a:gd name="connsiteX6" fmla="*/ 0 w 197053"/>
                <a:gd name="connsiteY6" fmla="*/ 252338 h 315423"/>
                <a:gd name="connsiteX7" fmla="*/ 0 w 197053"/>
                <a:gd name="connsiteY7" fmla="*/ 63085 h 31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53" h="315423">
                  <a:moveTo>
                    <a:pt x="0" y="63085"/>
                  </a:moveTo>
                  <a:lnTo>
                    <a:pt x="98527" y="63085"/>
                  </a:lnTo>
                  <a:lnTo>
                    <a:pt x="98527" y="0"/>
                  </a:lnTo>
                  <a:lnTo>
                    <a:pt x="197053" y="157712"/>
                  </a:lnTo>
                  <a:lnTo>
                    <a:pt x="98527" y="315423"/>
                  </a:lnTo>
                  <a:lnTo>
                    <a:pt x="98527" y="252338"/>
                  </a:lnTo>
                  <a:lnTo>
                    <a:pt x="0" y="252338"/>
                  </a:lnTo>
                  <a:lnTo>
                    <a:pt x="0" y="6308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4113" rIns="78823" bIns="84113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67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11313" y="2671214"/>
              <a:ext cx="197053" cy="315423"/>
            </a:xfrm>
            <a:custGeom>
              <a:avLst/>
              <a:gdLst>
                <a:gd name="connsiteX0" fmla="*/ 0 w 197053"/>
                <a:gd name="connsiteY0" fmla="*/ 63085 h 315423"/>
                <a:gd name="connsiteX1" fmla="*/ 98527 w 197053"/>
                <a:gd name="connsiteY1" fmla="*/ 63085 h 315423"/>
                <a:gd name="connsiteX2" fmla="*/ 98527 w 197053"/>
                <a:gd name="connsiteY2" fmla="*/ 0 h 315423"/>
                <a:gd name="connsiteX3" fmla="*/ 197053 w 197053"/>
                <a:gd name="connsiteY3" fmla="*/ 157712 h 315423"/>
                <a:gd name="connsiteX4" fmla="*/ 98527 w 197053"/>
                <a:gd name="connsiteY4" fmla="*/ 315423 h 315423"/>
                <a:gd name="connsiteX5" fmla="*/ 98527 w 197053"/>
                <a:gd name="connsiteY5" fmla="*/ 252338 h 315423"/>
                <a:gd name="connsiteX6" fmla="*/ 0 w 197053"/>
                <a:gd name="connsiteY6" fmla="*/ 252338 h 315423"/>
                <a:gd name="connsiteX7" fmla="*/ 0 w 197053"/>
                <a:gd name="connsiteY7" fmla="*/ 63085 h 31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53" h="315423">
                  <a:moveTo>
                    <a:pt x="0" y="63085"/>
                  </a:moveTo>
                  <a:lnTo>
                    <a:pt x="98527" y="63085"/>
                  </a:lnTo>
                  <a:lnTo>
                    <a:pt x="98527" y="0"/>
                  </a:lnTo>
                  <a:lnTo>
                    <a:pt x="197053" y="157712"/>
                  </a:lnTo>
                  <a:lnTo>
                    <a:pt x="98527" y="315423"/>
                  </a:lnTo>
                  <a:lnTo>
                    <a:pt x="98527" y="252338"/>
                  </a:lnTo>
                  <a:lnTo>
                    <a:pt x="0" y="252338"/>
                  </a:lnTo>
                  <a:lnTo>
                    <a:pt x="0" y="6308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0" tIns="84113" rIns="78821" bIns="84113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67"/>
            </a:p>
          </p:txBody>
        </p:sp>
        <p:sp>
          <p:nvSpPr>
            <p:cNvPr id="14" name="Freeform 13"/>
            <p:cNvSpPr/>
            <p:nvPr/>
          </p:nvSpPr>
          <p:spPr>
            <a:xfrm rot="5400000">
              <a:off x="2367132" y="3315395"/>
              <a:ext cx="197053" cy="315423"/>
            </a:xfrm>
            <a:custGeom>
              <a:avLst/>
              <a:gdLst>
                <a:gd name="connsiteX0" fmla="*/ 0 w 197053"/>
                <a:gd name="connsiteY0" fmla="*/ 63085 h 315423"/>
                <a:gd name="connsiteX1" fmla="*/ 98527 w 197053"/>
                <a:gd name="connsiteY1" fmla="*/ 63085 h 315423"/>
                <a:gd name="connsiteX2" fmla="*/ 98527 w 197053"/>
                <a:gd name="connsiteY2" fmla="*/ 0 h 315423"/>
                <a:gd name="connsiteX3" fmla="*/ 197053 w 197053"/>
                <a:gd name="connsiteY3" fmla="*/ 157712 h 315423"/>
                <a:gd name="connsiteX4" fmla="*/ 98527 w 197053"/>
                <a:gd name="connsiteY4" fmla="*/ 315423 h 315423"/>
                <a:gd name="connsiteX5" fmla="*/ 98527 w 197053"/>
                <a:gd name="connsiteY5" fmla="*/ 252338 h 315423"/>
                <a:gd name="connsiteX6" fmla="*/ 0 w 197053"/>
                <a:gd name="connsiteY6" fmla="*/ 252338 h 315423"/>
                <a:gd name="connsiteX7" fmla="*/ 0 w 197053"/>
                <a:gd name="connsiteY7" fmla="*/ 63085 h 31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53" h="315423">
                  <a:moveTo>
                    <a:pt x="0" y="63085"/>
                  </a:moveTo>
                  <a:lnTo>
                    <a:pt x="98527" y="63085"/>
                  </a:lnTo>
                  <a:lnTo>
                    <a:pt x="98527" y="0"/>
                  </a:lnTo>
                  <a:lnTo>
                    <a:pt x="197053" y="157712"/>
                  </a:lnTo>
                  <a:lnTo>
                    <a:pt x="98527" y="315423"/>
                  </a:lnTo>
                  <a:lnTo>
                    <a:pt x="98527" y="252338"/>
                  </a:lnTo>
                  <a:lnTo>
                    <a:pt x="0" y="252338"/>
                  </a:lnTo>
                  <a:lnTo>
                    <a:pt x="0" y="6308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4112" rIns="78821" bIns="84115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67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722952" y="2671213"/>
              <a:ext cx="197053" cy="315424"/>
            </a:xfrm>
            <a:custGeom>
              <a:avLst/>
              <a:gdLst>
                <a:gd name="connsiteX0" fmla="*/ 0 w 197053"/>
                <a:gd name="connsiteY0" fmla="*/ 63085 h 315423"/>
                <a:gd name="connsiteX1" fmla="*/ 98527 w 197053"/>
                <a:gd name="connsiteY1" fmla="*/ 63085 h 315423"/>
                <a:gd name="connsiteX2" fmla="*/ 98527 w 197053"/>
                <a:gd name="connsiteY2" fmla="*/ 0 h 315423"/>
                <a:gd name="connsiteX3" fmla="*/ 197053 w 197053"/>
                <a:gd name="connsiteY3" fmla="*/ 157712 h 315423"/>
                <a:gd name="connsiteX4" fmla="*/ 98527 w 197053"/>
                <a:gd name="connsiteY4" fmla="*/ 315423 h 315423"/>
                <a:gd name="connsiteX5" fmla="*/ 98527 w 197053"/>
                <a:gd name="connsiteY5" fmla="*/ 252338 h 315423"/>
                <a:gd name="connsiteX6" fmla="*/ 0 w 197053"/>
                <a:gd name="connsiteY6" fmla="*/ 252338 h 315423"/>
                <a:gd name="connsiteX7" fmla="*/ 0 w 197053"/>
                <a:gd name="connsiteY7" fmla="*/ 63085 h 31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053" h="315423">
                  <a:moveTo>
                    <a:pt x="197053" y="252338"/>
                  </a:moveTo>
                  <a:lnTo>
                    <a:pt x="98526" y="252338"/>
                  </a:lnTo>
                  <a:lnTo>
                    <a:pt x="98526" y="315423"/>
                  </a:lnTo>
                  <a:lnTo>
                    <a:pt x="0" y="157711"/>
                  </a:lnTo>
                  <a:lnTo>
                    <a:pt x="98526" y="0"/>
                  </a:lnTo>
                  <a:lnTo>
                    <a:pt x="98526" y="63085"/>
                  </a:lnTo>
                  <a:lnTo>
                    <a:pt x="197053" y="63085"/>
                  </a:lnTo>
                  <a:lnTo>
                    <a:pt x="197053" y="25233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821" tIns="84115" rIns="0" bIns="84113" numCol="1" spcCol="1270" anchor="ctr" anchorCtr="0">
              <a:noAutofit/>
            </a:bodyPr>
            <a:lstStyle/>
            <a:p>
              <a:pPr algn="ctr" defTabSz="4741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67"/>
            </a:p>
          </p:txBody>
        </p:sp>
      </p:grpSp>
      <p:sp>
        <p:nvSpPr>
          <p:cNvPr id="17" name="Freeform 16"/>
          <p:cNvSpPr/>
          <p:nvPr/>
        </p:nvSpPr>
        <p:spPr>
          <a:xfrm>
            <a:off x="1315968" y="4470517"/>
            <a:ext cx="1236955" cy="1236955"/>
          </a:xfrm>
          <a:custGeom>
            <a:avLst/>
            <a:gdLst>
              <a:gd name="connsiteX0" fmla="*/ 0 w 927716"/>
              <a:gd name="connsiteY0" fmla="*/ 463858 h 927716"/>
              <a:gd name="connsiteX1" fmla="*/ 463858 w 927716"/>
              <a:gd name="connsiteY1" fmla="*/ 0 h 927716"/>
              <a:gd name="connsiteX2" fmla="*/ 927716 w 927716"/>
              <a:gd name="connsiteY2" fmla="*/ 463858 h 927716"/>
              <a:gd name="connsiteX3" fmla="*/ 463858 w 927716"/>
              <a:gd name="connsiteY3" fmla="*/ 927716 h 927716"/>
              <a:gd name="connsiteX4" fmla="*/ 0 w 927716"/>
              <a:gd name="connsiteY4" fmla="*/ 463858 h 92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7716" h="927716">
                <a:moveTo>
                  <a:pt x="0" y="463858"/>
                </a:moveTo>
                <a:cubicBezTo>
                  <a:pt x="0" y="207676"/>
                  <a:pt x="207676" y="0"/>
                  <a:pt x="463858" y="0"/>
                </a:cubicBezTo>
                <a:cubicBezTo>
                  <a:pt x="720040" y="0"/>
                  <a:pt x="927716" y="207676"/>
                  <a:pt x="927716" y="463858"/>
                </a:cubicBezTo>
                <a:cubicBezTo>
                  <a:pt x="927716" y="720040"/>
                  <a:pt x="720040" y="927716"/>
                  <a:pt x="463858" y="927716"/>
                </a:cubicBezTo>
                <a:cubicBezTo>
                  <a:pt x="207676" y="927716"/>
                  <a:pt x="0" y="720040"/>
                  <a:pt x="0" y="46385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081" tIns="198081" rIns="198081" bIns="198081" numCol="1" spcCol="1270" anchor="ctr" anchorCtr="0">
            <a:noAutofit/>
          </a:bodyPr>
          <a:lstStyle/>
          <a:p>
            <a:pPr algn="ct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33" dirty="0"/>
              <a:t>Subject to tax rule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40073334"/>
              </p:ext>
            </p:extLst>
          </p:nvPr>
        </p:nvGraphicFramePr>
        <p:xfrm>
          <a:off x="353495" y="5831757"/>
          <a:ext cx="1088653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726" y="6192378"/>
            <a:ext cx="1068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3"/>
              </a:rPr>
              <a:t>https://www.oecd.org/tax/beps/public-consultation-meeting-global-anti-base-erosion-proposal-pillar-two-9-december-2019.htm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43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1754" y="1563240"/>
            <a:ext cx="4968000" cy="451406"/>
          </a:xfrm>
        </p:spPr>
        <p:txBody>
          <a:bodyPr/>
          <a:lstStyle/>
          <a:p>
            <a:pPr algn="l"/>
            <a:r>
              <a:rPr lang="fr-FR" dirty="0"/>
              <a:t>More information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01531" y="3278552"/>
            <a:ext cx="6372708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Auerbach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Tax Adviser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OECD Centre for Tax Policy and Administration 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andrew.auerbach@oecd.org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WA:+62 (0) 811 192 8946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+33 (0) 1 45 24 15 06 </a:t>
            </a:r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http://www.oecd.org/tax/</a:t>
            </a:r>
            <a:r>
              <a:rPr lang="fr-FR" sz="2000" dirty="0">
                <a:solidFill>
                  <a:srgbClr val="727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https://twitter.com/OECDtax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5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6D8E56-03DE-4B43-9790-542B452DA3A3}" type="slidenum">
              <a:rPr lang="en-GB">
                <a:solidFill>
                  <a:srgbClr val="006299"/>
                </a:solidFill>
              </a:rPr>
              <a:pPr/>
              <a:t>11</a:t>
            </a:fld>
            <a:endParaRPr lang="en-GB" dirty="0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747021" y="1604797"/>
            <a:ext cx="5664627" cy="4444336"/>
            <a:chOff x="539553" y="1204242"/>
            <a:chExt cx="4248470" cy="3333252"/>
          </a:xfrm>
        </p:grpSpPr>
        <p:sp>
          <p:nvSpPr>
            <p:cNvPr id="15" name="Freeform 14"/>
            <p:cNvSpPr/>
            <p:nvPr/>
          </p:nvSpPr>
          <p:spPr>
            <a:xfrm>
              <a:off x="539553" y="1204242"/>
              <a:ext cx="531686" cy="759552"/>
            </a:xfrm>
            <a:custGeom>
              <a:avLst/>
              <a:gdLst>
                <a:gd name="connsiteX0" fmla="*/ 0 w 759552"/>
                <a:gd name="connsiteY0" fmla="*/ 0 h 531686"/>
                <a:gd name="connsiteX1" fmla="*/ 493709 w 759552"/>
                <a:gd name="connsiteY1" fmla="*/ 0 h 531686"/>
                <a:gd name="connsiteX2" fmla="*/ 759552 w 759552"/>
                <a:gd name="connsiteY2" fmla="*/ 265843 h 531686"/>
                <a:gd name="connsiteX3" fmla="*/ 493709 w 759552"/>
                <a:gd name="connsiteY3" fmla="*/ 531686 h 531686"/>
                <a:gd name="connsiteX4" fmla="*/ 0 w 759552"/>
                <a:gd name="connsiteY4" fmla="*/ 531686 h 531686"/>
                <a:gd name="connsiteX5" fmla="*/ 265843 w 759552"/>
                <a:gd name="connsiteY5" fmla="*/ 265843 h 531686"/>
                <a:gd name="connsiteX6" fmla="*/ 0 w 759552"/>
                <a:gd name="connsiteY6" fmla="*/ 0 h 53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552" h="531686">
                  <a:moveTo>
                    <a:pt x="759552" y="0"/>
                  </a:moveTo>
                  <a:lnTo>
                    <a:pt x="759552" y="345596"/>
                  </a:lnTo>
                  <a:lnTo>
                    <a:pt x="379776" y="531686"/>
                  </a:lnTo>
                  <a:lnTo>
                    <a:pt x="0" y="345596"/>
                  </a:lnTo>
                  <a:lnTo>
                    <a:pt x="0" y="0"/>
                  </a:lnTo>
                  <a:lnTo>
                    <a:pt x="379776" y="186090"/>
                  </a:lnTo>
                  <a:lnTo>
                    <a:pt x="759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53" tIns="366311" rIns="11853" bIns="366311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b="1" dirty="0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071238" y="1204243"/>
              <a:ext cx="3716785" cy="493709"/>
            </a:xfrm>
            <a:custGeom>
              <a:avLst/>
              <a:gdLst>
                <a:gd name="connsiteX0" fmla="*/ 82286 w 493709"/>
                <a:gd name="connsiteY0" fmla="*/ 0 h 3716785"/>
                <a:gd name="connsiteX1" fmla="*/ 411423 w 493709"/>
                <a:gd name="connsiteY1" fmla="*/ 0 h 3716785"/>
                <a:gd name="connsiteX2" fmla="*/ 493709 w 493709"/>
                <a:gd name="connsiteY2" fmla="*/ 82286 h 3716785"/>
                <a:gd name="connsiteX3" fmla="*/ 493709 w 493709"/>
                <a:gd name="connsiteY3" fmla="*/ 3716785 h 3716785"/>
                <a:gd name="connsiteX4" fmla="*/ 493709 w 493709"/>
                <a:gd name="connsiteY4" fmla="*/ 3716785 h 3716785"/>
                <a:gd name="connsiteX5" fmla="*/ 0 w 493709"/>
                <a:gd name="connsiteY5" fmla="*/ 3716785 h 3716785"/>
                <a:gd name="connsiteX6" fmla="*/ 0 w 493709"/>
                <a:gd name="connsiteY6" fmla="*/ 3716785 h 3716785"/>
                <a:gd name="connsiteX7" fmla="*/ 0 w 493709"/>
                <a:gd name="connsiteY7" fmla="*/ 82286 h 3716785"/>
                <a:gd name="connsiteX8" fmla="*/ 82286 w 493709"/>
                <a:gd name="connsiteY8" fmla="*/ 0 h 371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09" h="3716785">
                  <a:moveTo>
                    <a:pt x="493709" y="619473"/>
                  </a:moveTo>
                  <a:lnTo>
                    <a:pt x="493709" y="3097312"/>
                  </a:lnTo>
                  <a:cubicBezTo>
                    <a:pt x="493709" y="3439435"/>
                    <a:pt x="488815" y="3716785"/>
                    <a:pt x="482779" y="3716785"/>
                  </a:cubicBezTo>
                  <a:lnTo>
                    <a:pt x="0" y="3716785"/>
                  </a:lnTo>
                  <a:lnTo>
                    <a:pt x="0" y="37167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2779" y="0"/>
                  </a:lnTo>
                  <a:cubicBezTo>
                    <a:pt x="488815" y="0"/>
                    <a:pt x="493709" y="277350"/>
                    <a:pt x="493709" y="619473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44833" rIns="44833" bIns="44836" numCol="1" spcCol="1270" anchor="ctr" anchorCtr="0">
              <a:noAutofit/>
            </a:bodyPr>
            <a:lstStyle/>
            <a:p>
              <a:pPr marL="0" lvl="1" defTabSz="8889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>
                  <a:solidFill>
                    <a:schemeClr val="tx2"/>
                  </a:solidFill>
                </a:rPr>
                <a:t>BEPS Action 1 Report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9553" y="1847667"/>
              <a:ext cx="531686" cy="759552"/>
            </a:xfrm>
            <a:custGeom>
              <a:avLst/>
              <a:gdLst>
                <a:gd name="connsiteX0" fmla="*/ 0 w 759552"/>
                <a:gd name="connsiteY0" fmla="*/ 0 h 531686"/>
                <a:gd name="connsiteX1" fmla="*/ 493709 w 759552"/>
                <a:gd name="connsiteY1" fmla="*/ 0 h 531686"/>
                <a:gd name="connsiteX2" fmla="*/ 759552 w 759552"/>
                <a:gd name="connsiteY2" fmla="*/ 265843 h 531686"/>
                <a:gd name="connsiteX3" fmla="*/ 493709 w 759552"/>
                <a:gd name="connsiteY3" fmla="*/ 531686 h 531686"/>
                <a:gd name="connsiteX4" fmla="*/ 0 w 759552"/>
                <a:gd name="connsiteY4" fmla="*/ 531686 h 531686"/>
                <a:gd name="connsiteX5" fmla="*/ 265843 w 759552"/>
                <a:gd name="connsiteY5" fmla="*/ 265843 h 531686"/>
                <a:gd name="connsiteX6" fmla="*/ 0 w 759552"/>
                <a:gd name="connsiteY6" fmla="*/ 0 h 53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552" h="531686">
                  <a:moveTo>
                    <a:pt x="759552" y="0"/>
                  </a:moveTo>
                  <a:lnTo>
                    <a:pt x="759552" y="345596"/>
                  </a:lnTo>
                  <a:lnTo>
                    <a:pt x="379776" y="531686"/>
                  </a:lnTo>
                  <a:lnTo>
                    <a:pt x="0" y="345596"/>
                  </a:lnTo>
                  <a:lnTo>
                    <a:pt x="0" y="0"/>
                  </a:lnTo>
                  <a:lnTo>
                    <a:pt x="379776" y="186090"/>
                  </a:lnTo>
                  <a:lnTo>
                    <a:pt x="759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53" tIns="366311" rIns="11853" bIns="366311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b="1" dirty="0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71238" y="1847668"/>
              <a:ext cx="3716785" cy="493709"/>
            </a:xfrm>
            <a:custGeom>
              <a:avLst/>
              <a:gdLst>
                <a:gd name="connsiteX0" fmla="*/ 82286 w 493709"/>
                <a:gd name="connsiteY0" fmla="*/ 0 h 3716785"/>
                <a:gd name="connsiteX1" fmla="*/ 411423 w 493709"/>
                <a:gd name="connsiteY1" fmla="*/ 0 h 3716785"/>
                <a:gd name="connsiteX2" fmla="*/ 493709 w 493709"/>
                <a:gd name="connsiteY2" fmla="*/ 82286 h 3716785"/>
                <a:gd name="connsiteX3" fmla="*/ 493709 w 493709"/>
                <a:gd name="connsiteY3" fmla="*/ 3716785 h 3716785"/>
                <a:gd name="connsiteX4" fmla="*/ 493709 w 493709"/>
                <a:gd name="connsiteY4" fmla="*/ 3716785 h 3716785"/>
                <a:gd name="connsiteX5" fmla="*/ 0 w 493709"/>
                <a:gd name="connsiteY5" fmla="*/ 3716785 h 3716785"/>
                <a:gd name="connsiteX6" fmla="*/ 0 w 493709"/>
                <a:gd name="connsiteY6" fmla="*/ 3716785 h 3716785"/>
                <a:gd name="connsiteX7" fmla="*/ 0 w 493709"/>
                <a:gd name="connsiteY7" fmla="*/ 82286 h 3716785"/>
                <a:gd name="connsiteX8" fmla="*/ 82286 w 493709"/>
                <a:gd name="connsiteY8" fmla="*/ 0 h 371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09" h="3716785">
                  <a:moveTo>
                    <a:pt x="493709" y="619473"/>
                  </a:moveTo>
                  <a:lnTo>
                    <a:pt x="493709" y="3097312"/>
                  </a:lnTo>
                  <a:cubicBezTo>
                    <a:pt x="493709" y="3439435"/>
                    <a:pt x="488815" y="3716785"/>
                    <a:pt x="482779" y="3716785"/>
                  </a:cubicBezTo>
                  <a:lnTo>
                    <a:pt x="0" y="3716785"/>
                  </a:lnTo>
                  <a:lnTo>
                    <a:pt x="0" y="37167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2779" y="0"/>
                  </a:lnTo>
                  <a:cubicBezTo>
                    <a:pt x="488815" y="0"/>
                    <a:pt x="493709" y="277350"/>
                    <a:pt x="493709" y="619473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44833" rIns="44833" bIns="44836" numCol="1" spcCol="1270" anchor="ctr" anchorCtr="0">
              <a:noAutofit/>
            </a:bodyPr>
            <a:lstStyle/>
            <a:p>
              <a:pPr marL="0" lvl="1" defTabSz="8889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>
                  <a:solidFill>
                    <a:schemeClr val="tx2"/>
                  </a:solidFill>
                </a:rPr>
                <a:t>March: Interim report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39553" y="2491092"/>
              <a:ext cx="531686" cy="759552"/>
            </a:xfrm>
            <a:custGeom>
              <a:avLst/>
              <a:gdLst>
                <a:gd name="connsiteX0" fmla="*/ 0 w 759552"/>
                <a:gd name="connsiteY0" fmla="*/ 0 h 531686"/>
                <a:gd name="connsiteX1" fmla="*/ 493709 w 759552"/>
                <a:gd name="connsiteY1" fmla="*/ 0 h 531686"/>
                <a:gd name="connsiteX2" fmla="*/ 759552 w 759552"/>
                <a:gd name="connsiteY2" fmla="*/ 265843 h 531686"/>
                <a:gd name="connsiteX3" fmla="*/ 493709 w 759552"/>
                <a:gd name="connsiteY3" fmla="*/ 531686 h 531686"/>
                <a:gd name="connsiteX4" fmla="*/ 0 w 759552"/>
                <a:gd name="connsiteY4" fmla="*/ 531686 h 531686"/>
                <a:gd name="connsiteX5" fmla="*/ 265843 w 759552"/>
                <a:gd name="connsiteY5" fmla="*/ 265843 h 531686"/>
                <a:gd name="connsiteX6" fmla="*/ 0 w 759552"/>
                <a:gd name="connsiteY6" fmla="*/ 0 h 53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552" h="531686">
                  <a:moveTo>
                    <a:pt x="759552" y="0"/>
                  </a:moveTo>
                  <a:lnTo>
                    <a:pt x="759552" y="345596"/>
                  </a:lnTo>
                  <a:lnTo>
                    <a:pt x="379776" y="531686"/>
                  </a:lnTo>
                  <a:lnTo>
                    <a:pt x="0" y="345596"/>
                  </a:lnTo>
                  <a:lnTo>
                    <a:pt x="0" y="0"/>
                  </a:lnTo>
                  <a:lnTo>
                    <a:pt x="379776" y="186090"/>
                  </a:lnTo>
                  <a:lnTo>
                    <a:pt x="759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53" tIns="366311" rIns="11853" bIns="366311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b="1" dirty="0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71238" y="2491093"/>
              <a:ext cx="3716785" cy="493709"/>
            </a:xfrm>
            <a:custGeom>
              <a:avLst/>
              <a:gdLst>
                <a:gd name="connsiteX0" fmla="*/ 82286 w 493709"/>
                <a:gd name="connsiteY0" fmla="*/ 0 h 3716785"/>
                <a:gd name="connsiteX1" fmla="*/ 411423 w 493709"/>
                <a:gd name="connsiteY1" fmla="*/ 0 h 3716785"/>
                <a:gd name="connsiteX2" fmla="*/ 493709 w 493709"/>
                <a:gd name="connsiteY2" fmla="*/ 82286 h 3716785"/>
                <a:gd name="connsiteX3" fmla="*/ 493709 w 493709"/>
                <a:gd name="connsiteY3" fmla="*/ 3716785 h 3716785"/>
                <a:gd name="connsiteX4" fmla="*/ 493709 w 493709"/>
                <a:gd name="connsiteY4" fmla="*/ 3716785 h 3716785"/>
                <a:gd name="connsiteX5" fmla="*/ 0 w 493709"/>
                <a:gd name="connsiteY5" fmla="*/ 3716785 h 3716785"/>
                <a:gd name="connsiteX6" fmla="*/ 0 w 493709"/>
                <a:gd name="connsiteY6" fmla="*/ 3716785 h 3716785"/>
                <a:gd name="connsiteX7" fmla="*/ 0 w 493709"/>
                <a:gd name="connsiteY7" fmla="*/ 82286 h 3716785"/>
                <a:gd name="connsiteX8" fmla="*/ 82286 w 493709"/>
                <a:gd name="connsiteY8" fmla="*/ 0 h 371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09" h="3716785">
                  <a:moveTo>
                    <a:pt x="493709" y="619473"/>
                  </a:moveTo>
                  <a:lnTo>
                    <a:pt x="493709" y="3097312"/>
                  </a:lnTo>
                  <a:cubicBezTo>
                    <a:pt x="493709" y="3439435"/>
                    <a:pt x="488815" y="3716785"/>
                    <a:pt x="482779" y="3716785"/>
                  </a:cubicBezTo>
                  <a:lnTo>
                    <a:pt x="0" y="3716785"/>
                  </a:lnTo>
                  <a:lnTo>
                    <a:pt x="0" y="37167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2779" y="0"/>
                  </a:lnTo>
                  <a:cubicBezTo>
                    <a:pt x="488815" y="0"/>
                    <a:pt x="493709" y="277350"/>
                    <a:pt x="493709" y="619473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44833" rIns="44833" bIns="44836" numCol="1" spcCol="1270" anchor="ctr" anchorCtr="0">
              <a:noAutofit/>
            </a:bodyPr>
            <a:lstStyle/>
            <a:p>
              <a:pPr marL="0" lvl="1" defTabSz="8889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>
                  <a:solidFill>
                    <a:schemeClr val="tx2"/>
                  </a:solidFill>
                </a:rPr>
                <a:t>January: Policy Note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9553" y="3134517"/>
              <a:ext cx="531686" cy="759552"/>
            </a:xfrm>
            <a:custGeom>
              <a:avLst/>
              <a:gdLst>
                <a:gd name="connsiteX0" fmla="*/ 0 w 759552"/>
                <a:gd name="connsiteY0" fmla="*/ 0 h 531686"/>
                <a:gd name="connsiteX1" fmla="*/ 493709 w 759552"/>
                <a:gd name="connsiteY1" fmla="*/ 0 h 531686"/>
                <a:gd name="connsiteX2" fmla="*/ 759552 w 759552"/>
                <a:gd name="connsiteY2" fmla="*/ 265843 h 531686"/>
                <a:gd name="connsiteX3" fmla="*/ 493709 w 759552"/>
                <a:gd name="connsiteY3" fmla="*/ 531686 h 531686"/>
                <a:gd name="connsiteX4" fmla="*/ 0 w 759552"/>
                <a:gd name="connsiteY4" fmla="*/ 531686 h 531686"/>
                <a:gd name="connsiteX5" fmla="*/ 265843 w 759552"/>
                <a:gd name="connsiteY5" fmla="*/ 265843 h 531686"/>
                <a:gd name="connsiteX6" fmla="*/ 0 w 759552"/>
                <a:gd name="connsiteY6" fmla="*/ 0 h 53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552" h="531686">
                  <a:moveTo>
                    <a:pt x="759552" y="0"/>
                  </a:moveTo>
                  <a:lnTo>
                    <a:pt x="759552" y="345596"/>
                  </a:lnTo>
                  <a:lnTo>
                    <a:pt x="379776" y="531686"/>
                  </a:lnTo>
                  <a:lnTo>
                    <a:pt x="0" y="345596"/>
                  </a:lnTo>
                  <a:lnTo>
                    <a:pt x="0" y="0"/>
                  </a:lnTo>
                  <a:lnTo>
                    <a:pt x="379776" y="186090"/>
                  </a:lnTo>
                  <a:lnTo>
                    <a:pt x="759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53" tIns="366311" rIns="11853" bIns="366311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b="1" dirty="0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71238" y="3134517"/>
              <a:ext cx="3716785" cy="493710"/>
            </a:xfrm>
            <a:custGeom>
              <a:avLst/>
              <a:gdLst>
                <a:gd name="connsiteX0" fmla="*/ 82286 w 493709"/>
                <a:gd name="connsiteY0" fmla="*/ 0 h 3716785"/>
                <a:gd name="connsiteX1" fmla="*/ 411423 w 493709"/>
                <a:gd name="connsiteY1" fmla="*/ 0 h 3716785"/>
                <a:gd name="connsiteX2" fmla="*/ 493709 w 493709"/>
                <a:gd name="connsiteY2" fmla="*/ 82286 h 3716785"/>
                <a:gd name="connsiteX3" fmla="*/ 493709 w 493709"/>
                <a:gd name="connsiteY3" fmla="*/ 3716785 h 3716785"/>
                <a:gd name="connsiteX4" fmla="*/ 493709 w 493709"/>
                <a:gd name="connsiteY4" fmla="*/ 3716785 h 3716785"/>
                <a:gd name="connsiteX5" fmla="*/ 0 w 493709"/>
                <a:gd name="connsiteY5" fmla="*/ 3716785 h 3716785"/>
                <a:gd name="connsiteX6" fmla="*/ 0 w 493709"/>
                <a:gd name="connsiteY6" fmla="*/ 3716785 h 3716785"/>
                <a:gd name="connsiteX7" fmla="*/ 0 w 493709"/>
                <a:gd name="connsiteY7" fmla="*/ 82286 h 3716785"/>
                <a:gd name="connsiteX8" fmla="*/ 82286 w 493709"/>
                <a:gd name="connsiteY8" fmla="*/ 0 h 371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09" h="3716785">
                  <a:moveTo>
                    <a:pt x="493709" y="619473"/>
                  </a:moveTo>
                  <a:lnTo>
                    <a:pt x="493709" y="3097312"/>
                  </a:lnTo>
                  <a:cubicBezTo>
                    <a:pt x="493709" y="3439435"/>
                    <a:pt x="488815" y="3716785"/>
                    <a:pt x="482779" y="3716785"/>
                  </a:cubicBezTo>
                  <a:lnTo>
                    <a:pt x="0" y="3716785"/>
                  </a:lnTo>
                  <a:lnTo>
                    <a:pt x="0" y="37167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2779" y="0"/>
                  </a:lnTo>
                  <a:cubicBezTo>
                    <a:pt x="488815" y="0"/>
                    <a:pt x="493709" y="277350"/>
                    <a:pt x="493709" y="619473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44835" rIns="44833" bIns="44836" numCol="1" spcCol="1270" anchor="ctr" anchorCtr="0">
              <a:noAutofit/>
            </a:bodyPr>
            <a:lstStyle/>
            <a:p>
              <a:pPr marL="0" lvl="1" defTabSz="8889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>
                  <a:solidFill>
                    <a:schemeClr val="tx2"/>
                  </a:solidFill>
                </a:rPr>
                <a:t>February/ March: Public consultation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39553" y="3777942"/>
              <a:ext cx="531686" cy="759552"/>
            </a:xfrm>
            <a:custGeom>
              <a:avLst/>
              <a:gdLst>
                <a:gd name="connsiteX0" fmla="*/ 0 w 759552"/>
                <a:gd name="connsiteY0" fmla="*/ 0 h 531686"/>
                <a:gd name="connsiteX1" fmla="*/ 493709 w 759552"/>
                <a:gd name="connsiteY1" fmla="*/ 0 h 531686"/>
                <a:gd name="connsiteX2" fmla="*/ 759552 w 759552"/>
                <a:gd name="connsiteY2" fmla="*/ 265843 h 531686"/>
                <a:gd name="connsiteX3" fmla="*/ 493709 w 759552"/>
                <a:gd name="connsiteY3" fmla="*/ 531686 h 531686"/>
                <a:gd name="connsiteX4" fmla="*/ 0 w 759552"/>
                <a:gd name="connsiteY4" fmla="*/ 531686 h 531686"/>
                <a:gd name="connsiteX5" fmla="*/ 265843 w 759552"/>
                <a:gd name="connsiteY5" fmla="*/ 265843 h 531686"/>
                <a:gd name="connsiteX6" fmla="*/ 0 w 759552"/>
                <a:gd name="connsiteY6" fmla="*/ 0 h 53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552" h="531686">
                  <a:moveTo>
                    <a:pt x="759552" y="0"/>
                  </a:moveTo>
                  <a:lnTo>
                    <a:pt x="759552" y="345596"/>
                  </a:lnTo>
                  <a:lnTo>
                    <a:pt x="379776" y="531686"/>
                  </a:lnTo>
                  <a:lnTo>
                    <a:pt x="0" y="345596"/>
                  </a:lnTo>
                  <a:lnTo>
                    <a:pt x="0" y="0"/>
                  </a:lnTo>
                  <a:lnTo>
                    <a:pt x="379776" y="186090"/>
                  </a:lnTo>
                  <a:lnTo>
                    <a:pt x="7595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53" tIns="366311" rIns="11853" bIns="366311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67" b="1" dirty="0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71238" y="3777942"/>
              <a:ext cx="3716785" cy="493710"/>
            </a:xfrm>
            <a:custGeom>
              <a:avLst/>
              <a:gdLst>
                <a:gd name="connsiteX0" fmla="*/ 82286 w 493709"/>
                <a:gd name="connsiteY0" fmla="*/ 0 h 3716785"/>
                <a:gd name="connsiteX1" fmla="*/ 411423 w 493709"/>
                <a:gd name="connsiteY1" fmla="*/ 0 h 3716785"/>
                <a:gd name="connsiteX2" fmla="*/ 493709 w 493709"/>
                <a:gd name="connsiteY2" fmla="*/ 82286 h 3716785"/>
                <a:gd name="connsiteX3" fmla="*/ 493709 w 493709"/>
                <a:gd name="connsiteY3" fmla="*/ 3716785 h 3716785"/>
                <a:gd name="connsiteX4" fmla="*/ 493709 w 493709"/>
                <a:gd name="connsiteY4" fmla="*/ 3716785 h 3716785"/>
                <a:gd name="connsiteX5" fmla="*/ 0 w 493709"/>
                <a:gd name="connsiteY5" fmla="*/ 3716785 h 3716785"/>
                <a:gd name="connsiteX6" fmla="*/ 0 w 493709"/>
                <a:gd name="connsiteY6" fmla="*/ 3716785 h 3716785"/>
                <a:gd name="connsiteX7" fmla="*/ 0 w 493709"/>
                <a:gd name="connsiteY7" fmla="*/ 82286 h 3716785"/>
                <a:gd name="connsiteX8" fmla="*/ 82286 w 493709"/>
                <a:gd name="connsiteY8" fmla="*/ 0 h 371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09" h="3716785">
                  <a:moveTo>
                    <a:pt x="493709" y="619473"/>
                  </a:moveTo>
                  <a:lnTo>
                    <a:pt x="493709" y="3097312"/>
                  </a:lnTo>
                  <a:cubicBezTo>
                    <a:pt x="493709" y="3439435"/>
                    <a:pt x="488815" y="3716785"/>
                    <a:pt x="482779" y="3716785"/>
                  </a:cubicBezTo>
                  <a:lnTo>
                    <a:pt x="0" y="3716785"/>
                  </a:lnTo>
                  <a:lnTo>
                    <a:pt x="0" y="37167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2779" y="0"/>
                  </a:lnTo>
                  <a:cubicBezTo>
                    <a:pt x="488815" y="0"/>
                    <a:pt x="493709" y="277350"/>
                    <a:pt x="493709" y="619473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44835" rIns="44833" bIns="44836" numCol="1" spcCol="1270" anchor="ctr" anchorCtr="0">
              <a:noAutofit/>
            </a:bodyPr>
            <a:lstStyle/>
            <a:p>
              <a:pPr marL="0" lvl="1" defTabSz="8889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>
                  <a:solidFill>
                    <a:schemeClr val="tx2"/>
                  </a:solidFill>
                </a:rPr>
                <a:t>Programme of Work (</a:t>
              </a:r>
              <a:r>
                <a:rPr lang="en-US" sz="2000" dirty="0" err="1">
                  <a:solidFill>
                    <a:schemeClr val="tx2"/>
                  </a:solidFill>
                </a:rPr>
                <a:t>PoW</a:t>
              </a:r>
              <a:r>
                <a:rPr lang="en-US" sz="2000" dirty="0">
                  <a:solidFill>
                    <a:schemeClr val="tx2"/>
                  </a:solidFill>
                </a:rPr>
                <a:t>) approved by the Inclusive Framework on 28 May 2019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81" y="2878630"/>
            <a:ext cx="2696518" cy="347692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6716486" y="5442244"/>
            <a:ext cx="1785257" cy="1214156"/>
          </a:xfrm>
          <a:prstGeom prst="wedgeRoundRectCallout">
            <a:avLst>
              <a:gd name="adj1" fmla="val -110669"/>
              <a:gd name="adj2" fmla="val -13126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1333" b="1" dirty="0">
                <a:solidFill>
                  <a:sysClr val="windowText" lastClr="000000"/>
                </a:solidFill>
              </a:rPr>
              <a:t>Over 2,000 pages of comments and 400 participants</a:t>
            </a:r>
          </a:p>
        </p:txBody>
      </p:sp>
    </p:spTree>
    <p:extLst>
      <p:ext uri="{BB962C8B-B14F-4D97-AF65-F5344CB8AC3E}">
        <p14:creationId xmlns:p14="http://schemas.microsoft.com/office/powerpoint/2010/main" val="30117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4327070" y="1885736"/>
            <a:ext cx="7864929" cy="4615606"/>
          </a:xfrm>
        </p:spPr>
        <p:txBody>
          <a:bodyPr>
            <a:normAutofit/>
          </a:bodyPr>
          <a:lstStyle/>
          <a:p>
            <a:pPr latinLnBrk="0"/>
            <a:r>
              <a:rPr lang="en-US" sz="3200" dirty="0" err="1" smtClean="0"/>
              <a:t>Programme</a:t>
            </a:r>
            <a:r>
              <a:rPr lang="en-US" sz="3200" dirty="0" smtClean="0"/>
              <a:t> </a:t>
            </a:r>
            <a:r>
              <a:rPr lang="en-US" sz="3200" dirty="0"/>
              <a:t>of </a:t>
            </a:r>
            <a:r>
              <a:rPr lang="en-US" sz="3200" dirty="0" smtClean="0"/>
              <a:t>Work elements:</a:t>
            </a:r>
            <a:endParaRPr lang="en-US" sz="3200" dirty="0"/>
          </a:p>
          <a:p>
            <a:pPr lvl="1" latinLnBrk="0"/>
            <a:r>
              <a:rPr lang="en-US" sz="2400" dirty="0"/>
              <a:t>Pillar </a:t>
            </a:r>
            <a:r>
              <a:rPr lang="en-US" sz="2400" dirty="0" smtClean="0"/>
              <a:t>1 </a:t>
            </a:r>
            <a:r>
              <a:rPr lang="en-US" sz="2400" dirty="0"/>
              <a:t>(Profit allocation and </a:t>
            </a:r>
            <a:r>
              <a:rPr lang="en-US" sz="2400" dirty="0" smtClean="0"/>
              <a:t>nexus) alternatives</a:t>
            </a:r>
          </a:p>
          <a:p>
            <a:pPr lvl="3"/>
            <a:r>
              <a:rPr lang="en-US" sz="1600" dirty="0" smtClean="0"/>
              <a:t>User contribution</a:t>
            </a:r>
          </a:p>
          <a:p>
            <a:pPr lvl="3"/>
            <a:r>
              <a:rPr lang="en-US" sz="1600" dirty="0" smtClean="0"/>
              <a:t>Marketing Intangibles</a:t>
            </a:r>
          </a:p>
          <a:p>
            <a:pPr lvl="3"/>
            <a:r>
              <a:rPr lang="en-US" sz="1600" dirty="0" smtClean="0"/>
              <a:t>Significant Economic Presence</a:t>
            </a:r>
            <a:endParaRPr lang="en-US" sz="1600" dirty="0"/>
          </a:p>
          <a:p>
            <a:pPr lvl="1" latinLnBrk="0"/>
            <a:r>
              <a:rPr lang="en-US" sz="2400" dirty="0"/>
              <a:t>Pillar </a:t>
            </a:r>
            <a:r>
              <a:rPr lang="en-US" sz="2400" dirty="0" smtClean="0"/>
              <a:t>2 </a:t>
            </a:r>
            <a:r>
              <a:rPr lang="en-US" sz="2400" dirty="0"/>
              <a:t>(</a:t>
            </a:r>
            <a:r>
              <a:rPr lang="en-US" sz="2400" dirty="0" smtClean="0"/>
              <a:t>Global anti-Base Erosion Proposal)</a:t>
            </a:r>
          </a:p>
          <a:p>
            <a:pPr lvl="2"/>
            <a:r>
              <a:rPr lang="en-US" sz="2000" dirty="0" smtClean="0"/>
              <a:t>Ensuring a minimum level of taxation</a:t>
            </a:r>
            <a:endParaRPr lang="en-US" sz="2000" dirty="0"/>
          </a:p>
          <a:p>
            <a:pPr lvl="1" latinLnBrk="0"/>
            <a:r>
              <a:rPr lang="en-US" sz="2400" dirty="0"/>
              <a:t>Economic analysis and impact assessment</a:t>
            </a:r>
          </a:p>
          <a:p>
            <a:pPr latinLnBrk="0"/>
            <a:r>
              <a:rPr lang="en-GB" sz="3200" dirty="0"/>
              <a:t> </a:t>
            </a:r>
            <a:r>
              <a:rPr lang="en-GB" sz="3200" dirty="0" smtClean="0"/>
              <a:t> Develop a consensus solution by end of </a:t>
            </a:r>
            <a:r>
              <a:rPr lang="en-GB" sz="3200" dirty="0" smtClean="0">
                <a:solidFill>
                  <a:srgbClr val="FF0000"/>
                </a:solidFill>
              </a:rPr>
              <a:t>2020 in Inclusive Framework on BEPS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495293" y="343813"/>
            <a:ext cx="10236631" cy="794959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The Programme of Work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885736"/>
            <a:ext cx="3264363" cy="46156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5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82792" y="3219230"/>
            <a:ext cx="8400000" cy="1183978"/>
          </a:xfrm>
        </p:spPr>
        <p:txBody>
          <a:bodyPr/>
          <a:lstStyle/>
          <a:p>
            <a:r>
              <a:rPr lang="en-GB" sz="2800" dirty="0" smtClean="0"/>
              <a:t>PILLAR 1: The secretariat proposal for a unified approach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39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The challenge</a:t>
            </a:r>
            <a:endParaRPr lang="en-GB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20D97-0AB6-41CC-82EC-21F10A2DB863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38150" y="2063696"/>
            <a:ext cx="7346546" cy="4590616"/>
            <a:chOff x="619125" y="2063696"/>
            <a:chExt cx="7346546" cy="459061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133725" y="4342944"/>
              <a:ext cx="1762125" cy="1057731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133725" y="2667000"/>
              <a:ext cx="2143125" cy="10697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4067988" y="2063696"/>
              <a:ext cx="3897683" cy="4590616"/>
              <a:chOff x="4410424" y="2063696"/>
              <a:chExt cx="1583468" cy="4590616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4498761" y="2063696"/>
                <a:ext cx="1394977" cy="1394977"/>
              </a:xfrm>
              <a:custGeom>
                <a:avLst/>
                <a:gdLst>
                  <a:gd name="connsiteX0" fmla="*/ 0 w 1394977"/>
                  <a:gd name="connsiteY0" fmla="*/ 697489 h 1394977"/>
                  <a:gd name="connsiteX1" fmla="*/ 697489 w 1394977"/>
                  <a:gd name="connsiteY1" fmla="*/ 0 h 1394977"/>
                  <a:gd name="connsiteX2" fmla="*/ 1394978 w 1394977"/>
                  <a:gd name="connsiteY2" fmla="*/ 697489 h 1394977"/>
                  <a:gd name="connsiteX3" fmla="*/ 697489 w 1394977"/>
                  <a:gd name="connsiteY3" fmla="*/ 1394978 h 1394977"/>
                  <a:gd name="connsiteX4" fmla="*/ 0 w 1394977"/>
                  <a:gd name="connsiteY4" fmla="*/ 697489 h 139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977" h="1394977">
                    <a:moveTo>
                      <a:pt x="0" y="697489"/>
                    </a:moveTo>
                    <a:cubicBezTo>
                      <a:pt x="0" y="312276"/>
                      <a:pt x="312276" y="0"/>
                      <a:pt x="697489" y="0"/>
                    </a:cubicBezTo>
                    <a:cubicBezTo>
                      <a:pt x="1082702" y="0"/>
                      <a:pt x="1394978" y="312276"/>
                      <a:pt x="1394978" y="697489"/>
                    </a:cubicBezTo>
                    <a:cubicBezTo>
                      <a:pt x="1394978" y="1082702"/>
                      <a:pt x="1082702" y="1394978"/>
                      <a:pt x="697489" y="1394978"/>
                    </a:cubicBezTo>
                    <a:cubicBezTo>
                      <a:pt x="312276" y="1394978"/>
                      <a:pt x="0" y="1082702"/>
                      <a:pt x="0" y="6974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1910" tIns="211910" rIns="211910" bIns="211910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Tensions in the system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498761" y="3648653"/>
                <a:ext cx="1495131" cy="1495131"/>
              </a:xfrm>
              <a:custGeom>
                <a:avLst/>
                <a:gdLst>
                  <a:gd name="connsiteX0" fmla="*/ 0 w 1495131"/>
                  <a:gd name="connsiteY0" fmla="*/ 747566 h 1495131"/>
                  <a:gd name="connsiteX1" fmla="*/ 747566 w 1495131"/>
                  <a:gd name="connsiteY1" fmla="*/ 0 h 1495131"/>
                  <a:gd name="connsiteX2" fmla="*/ 1495132 w 1495131"/>
                  <a:gd name="connsiteY2" fmla="*/ 747566 h 1495131"/>
                  <a:gd name="connsiteX3" fmla="*/ 747566 w 1495131"/>
                  <a:gd name="connsiteY3" fmla="*/ 1495132 h 1495131"/>
                  <a:gd name="connsiteX4" fmla="*/ 0 w 1495131"/>
                  <a:gd name="connsiteY4" fmla="*/ 747566 h 149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5131" h="1495131">
                    <a:moveTo>
                      <a:pt x="0" y="747566"/>
                    </a:moveTo>
                    <a:cubicBezTo>
                      <a:pt x="0" y="334697"/>
                      <a:pt x="334697" y="0"/>
                      <a:pt x="747566" y="0"/>
                    </a:cubicBezTo>
                    <a:cubicBezTo>
                      <a:pt x="1160435" y="0"/>
                      <a:pt x="1495132" y="334697"/>
                      <a:pt x="1495132" y="747566"/>
                    </a:cubicBezTo>
                    <a:cubicBezTo>
                      <a:pt x="1495132" y="1160435"/>
                      <a:pt x="1160435" y="1495132"/>
                      <a:pt x="747566" y="1495132"/>
                    </a:cubicBezTo>
                    <a:cubicBezTo>
                      <a:pt x="334697" y="1495132"/>
                      <a:pt x="0" y="1160435"/>
                      <a:pt x="0" y="747566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6577" tIns="226577" rIns="226577" bIns="226577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dirty="0" smtClean="0">
                    <a:solidFill>
                      <a:prstClr val="white"/>
                    </a:solidFill>
                    <a:latin typeface="Georgia"/>
                  </a:rPr>
                  <a:t>Three proposals from IF members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410424" y="5159181"/>
                <a:ext cx="1495131" cy="1495131"/>
              </a:xfrm>
              <a:custGeom>
                <a:avLst/>
                <a:gdLst>
                  <a:gd name="connsiteX0" fmla="*/ 0 w 1495131"/>
                  <a:gd name="connsiteY0" fmla="*/ 747566 h 1495131"/>
                  <a:gd name="connsiteX1" fmla="*/ 747566 w 1495131"/>
                  <a:gd name="connsiteY1" fmla="*/ 0 h 1495131"/>
                  <a:gd name="connsiteX2" fmla="*/ 1495132 w 1495131"/>
                  <a:gd name="connsiteY2" fmla="*/ 747566 h 1495131"/>
                  <a:gd name="connsiteX3" fmla="*/ 747566 w 1495131"/>
                  <a:gd name="connsiteY3" fmla="*/ 1495132 h 1495131"/>
                  <a:gd name="connsiteX4" fmla="*/ 0 w 1495131"/>
                  <a:gd name="connsiteY4" fmla="*/ 747566 h 1495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5131" h="1495131">
                    <a:moveTo>
                      <a:pt x="0" y="747566"/>
                    </a:moveTo>
                    <a:cubicBezTo>
                      <a:pt x="0" y="334697"/>
                      <a:pt x="334697" y="0"/>
                      <a:pt x="747566" y="0"/>
                    </a:cubicBezTo>
                    <a:cubicBezTo>
                      <a:pt x="1160435" y="0"/>
                      <a:pt x="1495132" y="334697"/>
                      <a:pt x="1495132" y="747566"/>
                    </a:cubicBezTo>
                    <a:cubicBezTo>
                      <a:pt x="1495132" y="1160435"/>
                      <a:pt x="1160435" y="1495132"/>
                      <a:pt x="747566" y="1495132"/>
                    </a:cubicBezTo>
                    <a:cubicBezTo>
                      <a:pt x="334697" y="1495132"/>
                      <a:pt x="0" y="1160435"/>
                      <a:pt x="0" y="74756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6577" tIns="226577" rIns="226577" bIns="226577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High level of political commitment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619125" y="2584702"/>
              <a:ext cx="3131213" cy="296039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9240" t="750" r="244" b="-8979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cxnSp>
          <p:nvCxnSpPr>
            <p:cNvPr id="28" name="Straight Connector 27"/>
            <p:cNvCxnSpPr>
              <a:stCxn id="21" idx="6"/>
              <a:endCxn id="19" idx="0"/>
            </p:cNvCxnSpPr>
            <p:nvPr/>
          </p:nvCxnSpPr>
          <p:spPr>
            <a:xfrm>
              <a:off x="3750338" y="4064901"/>
              <a:ext cx="535090" cy="33131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36"/>
          <p:cNvSpPr/>
          <p:nvPr/>
        </p:nvSpPr>
        <p:spPr>
          <a:xfrm>
            <a:off x="7784696" y="3865769"/>
            <a:ext cx="3342641" cy="998644"/>
          </a:xfrm>
          <a:custGeom>
            <a:avLst/>
            <a:gdLst>
              <a:gd name="connsiteX0" fmla="*/ 0 w 2825765"/>
              <a:gd name="connsiteY0" fmla="*/ 0 h 1883843"/>
              <a:gd name="connsiteX1" fmla="*/ 2825765 w 2825765"/>
              <a:gd name="connsiteY1" fmla="*/ 0 h 1883843"/>
              <a:gd name="connsiteX2" fmla="*/ 2825765 w 2825765"/>
              <a:gd name="connsiteY2" fmla="*/ 1883843 h 1883843"/>
              <a:gd name="connsiteX3" fmla="*/ 0 w 2825765"/>
              <a:gd name="connsiteY3" fmla="*/ 1883843 h 1883843"/>
              <a:gd name="connsiteX4" fmla="*/ 0 w 2825765"/>
              <a:gd name="connsiteY4" fmla="*/ 0 h 188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65" h="1883843">
                <a:moveTo>
                  <a:pt x="0" y="0"/>
                </a:moveTo>
                <a:lnTo>
                  <a:pt x="2825765" y="0"/>
                </a:lnTo>
                <a:lnTo>
                  <a:pt x="2825765" y="1883843"/>
                </a:lnTo>
                <a:lnTo>
                  <a:pt x="0" y="18838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en-US" sz="2000" b="1" dirty="0">
                <a:solidFill>
                  <a:srgbClr val="4BACC6"/>
                </a:solidFill>
              </a:rPr>
              <a:t>No single proposal has reached consensus in isolation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7751813" y="1852941"/>
            <a:ext cx="4383391" cy="1883843"/>
          </a:xfrm>
          <a:custGeom>
            <a:avLst/>
            <a:gdLst>
              <a:gd name="connsiteX0" fmla="*/ 0 w 2825765"/>
              <a:gd name="connsiteY0" fmla="*/ 0 h 1883843"/>
              <a:gd name="connsiteX1" fmla="*/ 2825765 w 2825765"/>
              <a:gd name="connsiteY1" fmla="*/ 0 h 1883843"/>
              <a:gd name="connsiteX2" fmla="*/ 2825765 w 2825765"/>
              <a:gd name="connsiteY2" fmla="*/ 1883843 h 1883843"/>
              <a:gd name="connsiteX3" fmla="*/ 0 w 2825765"/>
              <a:gd name="connsiteY3" fmla="*/ 1883843 h 1883843"/>
              <a:gd name="connsiteX4" fmla="*/ 0 w 2825765"/>
              <a:gd name="connsiteY4" fmla="*/ 0 h 188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65" h="1883843">
                <a:moveTo>
                  <a:pt x="0" y="0"/>
                </a:moveTo>
                <a:lnTo>
                  <a:pt x="2825765" y="0"/>
                </a:lnTo>
                <a:lnTo>
                  <a:pt x="2825765" y="1883843"/>
                </a:lnTo>
                <a:lnTo>
                  <a:pt x="0" y="18838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marR="0" lvl="1" indent="-28575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Aggressive audits &amp; tax disputes</a:t>
            </a:r>
          </a:p>
          <a:p>
            <a:pPr marL="285750" marR="0" lvl="1" indent="-28575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Unilateral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measures</a:t>
            </a:r>
          </a:p>
          <a:p>
            <a:pPr marL="285750" marR="0" lvl="1" indent="-28575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Georgia"/>
              </a:rPr>
              <a:t>Dissatisfaction focused on highly digitalized MNEs and allocation of taxing rights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768748" y="4993399"/>
            <a:ext cx="3549758" cy="1883843"/>
          </a:xfrm>
          <a:custGeom>
            <a:avLst/>
            <a:gdLst>
              <a:gd name="connsiteX0" fmla="*/ 0 w 2825765"/>
              <a:gd name="connsiteY0" fmla="*/ 0 h 1883843"/>
              <a:gd name="connsiteX1" fmla="*/ 2825765 w 2825765"/>
              <a:gd name="connsiteY1" fmla="*/ 0 h 1883843"/>
              <a:gd name="connsiteX2" fmla="*/ 2825765 w 2825765"/>
              <a:gd name="connsiteY2" fmla="*/ 1883843 h 1883843"/>
              <a:gd name="connsiteX3" fmla="*/ 0 w 2825765"/>
              <a:gd name="connsiteY3" fmla="*/ 1883843 h 1883843"/>
              <a:gd name="connsiteX4" fmla="*/ 0 w 2825765"/>
              <a:gd name="connsiteY4" fmla="*/ 0 h 188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765" h="1883843">
                <a:moveTo>
                  <a:pt x="0" y="0"/>
                </a:moveTo>
                <a:lnTo>
                  <a:pt x="2825765" y="0"/>
                </a:lnTo>
                <a:lnTo>
                  <a:pt x="2825765" y="1883843"/>
                </a:lnTo>
                <a:lnTo>
                  <a:pt x="0" y="18838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marR="0" lvl="1" indent="-28575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G20 and G7 support</a:t>
            </a:r>
          </a:p>
          <a:p>
            <a:pPr marL="285750" marR="0" lvl="1" indent="-28575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IF commitment (2018 Interim Report, 2019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PoW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4506-80FC-40F1-9AFE-6EE67229FB23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The objective</a:t>
            </a:r>
            <a:endParaRPr lang="en-GB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56602" y="1884346"/>
            <a:ext cx="10287671" cy="3943298"/>
            <a:chOff x="1916051" y="3031199"/>
            <a:chExt cx="9288855" cy="3943298"/>
          </a:xfrm>
        </p:grpSpPr>
        <p:sp>
          <p:nvSpPr>
            <p:cNvPr id="6" name="Freeform 5"/>
            <p:cNvSpPr/>
            <p:nvPr/>
          </p:nvSpPr>
          <p:spPr>
            <a:xfrm>
              <a:off x="1916051" y="3031199"/>
              <a:ext cx="957818" cy="1368311"/>
            </a:xfrm>
            <a:custGeom>
              <a:avLst/>
              <a:gdLst>
                <a:gd name="connsiteX0" fmla="*/ 0 w 1368310"/>
                <a:gd name="connsiteY0" fmla="*/ 0 h 957817"/>
                <a:gd name="connsiteX1" fmla="*/ 889402 w 1368310"/>
                <a:gd name="connsiteY1" fmla="*/ 0 h 957817"/>
                <a:gd name="connsiteX2" fmla="*/ 1368310 w 1368310"/>
                <a:gd name="connsiteY2" fmla="*/ 478909 h 957817"/>
                <a:gd name="connsiteX3" fmla="*/ 889402 w 1368310"/>
                <a:gd name="connsiteY3" fmla="*/ 957817 h 957817"/>
                <a:gd name="connsiteX4" fmla="*/ 0 w 1368310"/>
                <a:gd name="connsiteY4" fmla="*/ 957817 h 957817"/>
                <a:gd name="connsiteX5" fmla="*/ 478909 w 1368310"/>
                <a:gd name="connsiteY5" fmla="*/ 478909 h 957817"/>
                <a:gd name="connsiteX6" fmla="*/ 0 w 1368310"/>
                <a:gd name="connsiteY6" fmla="*/ 0 h 95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8310" h="957817">
                  <a:moveTo>
                    <a:pt x="1368309" y="0"/>
                  </a:moveTo>
                  <a:lnTo>
                    <a:pt x="1368309" y="622581"/>
                  </a:lnTo>
                  <a:lnTo>
                    <a:pt x="684154" y="957817"/>
                  </a:lnTo>
                  <a:lnTo>
                    <a:pt x="1" y="622581"/>
                  </a:lnTo>
                  <a:lnTo>
                    <a:pt x="1" y="0"/>
                  </a:lnTo>
                  <a:lnTo>
                    <a:pt x="684154" y="335236"/>
                  </a:lnTo>
                  <a:lnTo>
                    <a:pt x="136830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1" tIns="495420" rIns="16510" bIns="495418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868396" y="3031199"/>
              <a:ext cx="8336510" cy="889402"/>
            </a:xfrm>
            <a:custGeom>
              <a:avLst/>
              <a:gdLst>
                <a:gd name="connsiteX0" fmla="*/ 148236 w 889401"/>
                <a:gd name="connsiteY0" fmla="*/ 0 h 8331038"/>
                <a:gd name="connsiteX1" fmla="*/ 741165 w 889401"/>
                <a:gd name="connsiteY1" fmla="*/ 0 h 8331038"/>
                <a:gd name="connsiteX2" fmla="*/ 889401 w 889401"/>
                <a:gd name="connsiteY2" fmla="*/ 148236 h 8331038"/>
                <a:gd name="connsiteX3" fmla="*/ 889401 w 889401"/>
                <a:gd name="connsiteY3" fmla="*/ 8331038 h 8331038"/>
                <a:gd name="connsiteX4" fmla="*/ 889401 w 889401"/>
                <a:gd name="connsiteY4" fmla="*/ 8331038 h 8331038"/>
                <a:gd name="connsiteX5" fmla="*/ 0 w 889401"/>
                <a:gd name="connsiteY5" fmla="*/ 8331038 h 8331038"/>
                <a:gd name="connsiteX6" fmla="*/ 0 w 889401"/>
                <a:gd name="connsiteY6" fmla="*/ 8331038 h 8331038"/>
                <a:gd name="connsiteX7" fmla="*/ 0 w 889401"/>
                <a:gd name="connsiteY7" fmla="*/ 148236 h 8331038"/>
                <a:gd name="connsiteX8" fmla="*/ 148236 w 889401"/>
                <a:gd name="connsiteY8" fmla="*/ 0 h 833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01" h="8331038">
                  <a:moveTo>
                    <a:pt x="889401" y="1388533"/>
                  </a:moveTo>
                  <a:lnTo>
                    <a:pt x="889401" y="6942505"/>
                  </a:lnTo>
                  <a:cubicBezTo>
                    <a:pt x="889401" y="7709364"/>
                    <a:pt x="882316" y="8331033"/>
                    <a:pt x="873576" y="8331033"/>
                  </a:cubicBezTo>
                  <a:lnTo>
                    <a:pt x="0" y="8331033"/>
                  </a:lnTo>
                  <a:lnTo>
                    <a:pt x="0" y="8331033"/>
                  </a:lnTo>
                  <a:lnTo>
                    <a:pt x="0" y="5"/>
                  </a:lnTo>
                  <a:lnTo>
                    <a:pt x="0" y="5"/>
                  </a:lnTo>
                  <a:lnTo>
                    <a:pt x="873576" y="5"/>
                  </a:lnTo>
                  <a:cubicBezTo>
                    <a:pt x="882316" y="5"/>
                    <a:pt x="889401" y="621674"/>
                    <a:pt x="889401" y="1388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9" tIns="55482" rIns="55482" bIns="55483" numCol="1" spcCol="1270" anchor="ctr" anchorCtr="0">
              <a:noAutofit/>
            </a:bodyPr>
            <a:lstStyle/>
            <a:p>
              <a:pPr marL="171450" marR="0" lvl="1" indent="-17145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Design new “nexus” and “profit allocation” rules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unconstrained by physical presence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and create appropriate infrastructure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o support these rules.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2727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16051" y="4147600"/>
              <a:ext cx="957818" cy="1368311"/>
            </a:xfrm>
            <a:custGeom>
              <a:avLst/>
              <a:gdLst>
                <a:gd name="connsiteX0" fmla="*/ 0 w 1368310"/>
                <a:gd name="connsiteY0" fmla="*/ 0 h 957817"/>
                <a:gd name="connsiteX1" fmla="*/ 889402 w 1368310"/>
                <a:gd name="connsiteY1" fmla="*/ 0 h 957817"/>
                <a:gd name="connsiteX2" fmla="*/ 1368310 w 1368310"/>
                <a:gd name="connsiteY2" fmla="*/ 478909 h 957817"/>
                <a:gd name="connsiteX3" fmla="*/ 889402 w 1368310"/>
                <a:gd name="connsiteY3" fmla="*/ 957817 h 957817"/>
                <a:gd name="connsiteX4" fmla="*/ 0 w 1368310"/>
                <a:gd name="connsiteY4" fmla="*/ 957817 h 957817"/>
                <a:gd name="connsiteX5" fmla="*/ 478909 w 1368310"/>
                <a:gd name="connsiteY5" fmla="*/ 478909 h 957817"/>
                <a:gd name="connsiteX6" fmla="*/ 0 w 1368310"/>
                <a:gd name="connsiteY6" fmla="*/ 0 h 95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8310" h="957817">
                  <a:moveTo>
                    <a:pt x="1368309" y="0"/>
                  </a:moveTo>
                  <a:lnTo>
                    <a:pt x="1368309" y="622581"/>
                  </a:lnTo>
                  <a:lnTo>
                    <a:pt x="684154" y="957817"/>
                  </a:lnTo>
                  <a:lnTo>
                    <a:pt x="1" y="622581"/>
                  </a:lnTo>
                  <a:lnTo>
                    <a:pt x="1" y="0"/>
                  </a:lnTo>
                  <a:lnTo>
                    <a:pt x="684154" y="335236"/>
                  </a:lnTo>
                  <a:lnTo>
                    <a:pt x="136830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1" tIns="495420" rIns="16510" bIns="495418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73867" y="4147601"/>
              <a:ext cx="8331039" cy="889402"/>
            </a:xfrm>
            <a:custGeom>
              <a:avLst/>
              <a:gdLst>
                <a:gd name="connsiteX0" fmla="*/ 148236 w 889401"/>
                <a:gd name="connsiteY0" fmla="*/ 0 h 8331038"/>
                <a:gd name="connsiteX1" fmla="*/ 741165 w 889401"/>
                <a:gd name="connsiteY1" fmla="*/ 0 h 8331038"/>
                <a:gd name="connsiteX2" fmla="*/ 889401 w 889401"/>
                <a:gd name="connsiteY2" fmla="*/ 148236 h 8331038"/>
                <a:gd name="connsiteX3" fmla="*/ 889401 w 889401"/>
                <a:gd name="connsiteY3" fmla="*/ 8331038 h 8331038"/>
                <a:gd name="connsiteX4" fmla="*/ 889401 w 889401"/>
                <a:gd name="connsiteY4" fmla="*/ 8331038 h 8331038"/>
                <a:gd name="connsiteX5" fmla="*/ 0 w 889401"/>
                <a:gd name="connsiteY5" fmla="*/ 8331038 h 8331038"/>
                <a:gd name="connsiteX6" fmla="*/ 0 w 889401"/>
                <a:gd name="connsiteY6" fmla="*/ 8331038 h 8331038"/>
                <a:gd name="connsiteX7" fmla="*/ 0 w 889401"/>
                <a:gd name="connsiteY7" fmla="*/ 148236 h 8331038"/>
                <a:gd name="connsiteX8" fmla="*/ 148236 w 889401"/>
                <a:gd name="connsiteY8" fmla="*/ 0 h 833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01" h="8331038">
                  <a:moveTo>
                    <a:pt x="889401" y="1388533"/>
                  </a:moveTo>
                  <a:lnTo>
                    <a:pt x="889401" y="6942505"/>
                  </a:lnTo>
                  <a:cubicBezTo>
                    <a:pt x="889401" y="7709364"/>
                    <a:pt x="882316" y="8331033"/>
                    <a:pt x="873576" y="8331033"/>
                  </a:cubicBezTo>
                  <a:lnTo>
                    <a:pt x="0" y="8331033"/>
                  </a:lnTo>
                  <a:lnTo>
                    <a:pt x="0" y="8331033"/>
                  </a:lnTo>
                  <a:lnTo>
                    <a:pt x="0" y="5"/>
                  </a:lnTo>
                  <a:lnTo>
                    <a:pt x="0" y="5"/>
                  </a:lnTo>
                  <a:lnTo>
                    <a:pt x="873576" y="5"/>
                  </a:lnTo>
                  <a:cubicBezTo>
                    <a:pt x="882316" y="5"/>
                    <a:pt x="889401" y="621674"/>
                    <a:pt x="889401" y="1388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9" tIns="55482" rIns="55482" bIns="55483" numCol="1" spcCol="1270" anchor="ctr" anchorCtr="0">
              <a:noAutofit/>
            </a:bodyPr>
            <a:lstStyle/>
            <a:p>
              <a:pPr marL="171450" marR="0" lvl="1" indent="-17145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Ensure the proposal is as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least complex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as possible and contributes to improve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tax certainty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for both governments and taxpayers.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2727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16051" y="5264002"/>
              <a:ext cx="957818" cy="1710495"/>
            </a:xfrm>
            <a:custGeom>
              <a:avLst/>
              <a:gdLst>
                <a:gd name="connsiteX0" fmla="*/ 0 w 1368310"/>
                <a:gd name="connsiteY0" fmla="*/ 0 h 957817"/>
                <a:gd name="connsiteX1" fmla="*/ 889402 w 1368310"/>
                <a:gd name="connsiteY1" fmla="*/ 0 h 957817"/>
                <a:gd name="connsiteX2" fmla="*/ 1368310 w 1368310"/>
                <a:gd name="connsiteY2" fmla="*/ 478909 h 957817"/>
                <a:gd name="connsiteX3" fmla="*/ 889402 w 1368310"/>
                <a:gd name="connsiteY3" fmla="*/ 957817 h 957817"/>
                <a:gd name="connsiteX4" fmla="*/ 0 w 1368310"/>
                <a:gd name="connsiteY4" fmla="*/ 957817 h 957817"/>
                <a:gd name="connsiteX5" fmla="*/ 478909 w 1368310"/>
                <a:gd name="connsiteY5" fmla="*/ 478909 h 957817"/>
                <a:gd name="connsiteX6" fmla="*/ 0 w 1368310"/>
                <a:gd name="connsiteY6" fmla="*/ 0 h 95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8310" h="957817">
                  <a:moveTo>
                    <a:pt x="1368309" y="0"/>
                  </a:moveTo>
                  <a:lnTo>
                    <a:pt x="1368309" y="622581"/>
                  </a:lnTo>
                  <a:lnTo>
                    <a:pt x="684154" y="957817"/>
                  </a:lnTo>
                  <a:lnTo>
                    <a:pt x="1" y="622581"/>
                  </a:lnTo>
                  <a:lnTo>
                    <a:pt x="1" y="0"/>
                  </a:lnTo>
                  <a:lnTo>
                    <a:pt x="684154" y="335236"/>
                  </a:lnTo>
                  <a:lnTo>
                    <a:pt x="1368309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1" tIns="495420" rIns="16510" bIns="495418" numCol="1" spcCol="1270" anchor="ctr" anchorCtr="0">
              <a:noAutofit/>
            </a:bodyPr>
            <a:lstStyle/>
            <a:p>
              <a:pPr marL="0" marR="0" lvl="0" indent="0" algn="ctr" defTabSz="1155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73867" y="5264002"/>
              <a:ext cx="8331039" cy="1340295"/>
            </a:xfrm>
            <a:custGeom>
              <a:avLst/>
              <a:gdLst>
                <a:gd name="connsiteX0" fmla="*/ 148236 w 889401"/>
                <a:gd name="connsiteY0" fmla="*/ 0 h 8331038"/>
                <a:gd name="connsiteX1" fmla="*/ 741165 w 889401"/>
                <a:gd name="connsiteY1" fmla="*/ 0 h 8331038"/>
                <a:gd name="connsiteX2" fmla="*/ 889401 w 889401"/>
                <a:gd name="connsiteY2" fmla="*/ 148236 h 8331038"/>
                <a:gd name="connsiteX3" fmla="*/ 889401 w 889401"/>
                <a:gd name="connsiteY3" fmla="*/ 8331038 h 8331038"/>
                <a:gd name="connsiteX4" fmla="*/ 889401 w 889401"/>
                <a:gd name="connsiteY4" fmla="*/ 8331038 h 8331038"/>
                <a:gd name="connsiteX5" fmla="*/ 0 w 889401"/>
                <a:gd name="connsiteY5" fmla="*/ 8331038 h 8331038"/>
                <a:gd name="connsiteX6" fmla="*/ 0 w 889401"/>
                <a:gd name="connsiteY6" fmla="*/ 8331038 h 8331038"/>
                <a:gd name="connsiteX7" fmla="*/ 0 w 889401"/>
                <a:gd name="connsiteY7" fmla="*/ 148236 h 8331038"/>
                <a:gd name="connsiteX8" fmla="*/ 148236 w 889401"/>
                <a:gd name="connsiteY8" fmla="*/ 0 h 833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01" h="8331038">
                  <a:moveTo>
                    <a:pt x="889401" y="1388533"/>
                  </a:moveTo>
                  <a:lnTo>
                    <a:pt x="889401" y="6942505"/>
                  </a:lnTo>
                  <a:cubicBezTo>
                    <a:pt x="889401" y="7709364"/>
                    <a:pt x="882316" y="8331033"/>
                    <a:pt x="873576" y="8331033"/>
                  </a:cubicBezTo>
                  <a:lnTo>
                    <a:pt x="0" y="8331033"/>
                  </a:lnTo>
                  <a:lnTo>
                    <a:pt x="0" y="8331033"/>
                  </a:lnTo>
                  <a:lnTo>
                    <a:pt x="0" y="5"/>
                  </a:lnTo>
                  <a:lnTo>
                    <a:pt x="0" y="5"/>
                  </a:lnTo>
                  <a:lnTo>
                    <a:pt x="873576" y="5"/>
                  </a:lnTo>
                  <a:cubicBezTo>
                    <a:pt x="882316" y="5"/>
                    <a:pt x="889401" y="621674"/>
                    <a:pt x="889401" y="1388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9" tIns="55482" rIns="55482" bIns="55483" numCol="1" spcCol="1270" anchor="ctr" anchorCtr="0">
              <a:noAutofit/>
            </a:bodyPr>
            <a:lstStyle/>
            <a:p>
              <a:pPr marL="171450" marR="0" lvl="1" indent="-17145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No intention to overhaul conventional transfer pricing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(ALP). Instead, objective is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to ensure the proposal can co-exist with ALP to avoid double taxation, including by limiting disruptions where the ALP enjoys broad acceptance. </a:t>
              </a:r>
              <a:r>
                <a:rPr lang="en-US" sz="2000" dirty="0" smtClean="0"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latin typeface="Georgia"/>
                </a:rPr>
                <a:t>increase tax certainty through more </a:t>
              </a:r>
              <a:r>
                <a:rPr lang="en-US" sz="2000" b="1" dirty="0" smtClean="0"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latin typeface="Georgia"/>
                </a:rPr>
                <a:t>effective dispute prevention and binding dispute resolution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2727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4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with the commonalities…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20D97-0AB6-41CC-82EC-21F10A2DB863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584" y="1727200"/>
            <a:ext cx="9531004" cy="5130800"/>
            <a:chOff x="4040838" y="1500400"/>
            <a:chExt cx="4429523" cy="4429523"/>
          </a:xfrm>
        </p:grpSpPr>
        <p:sp>
          <p:nvSpPr>
            <p:cNvPr id="16" name="Diamond 15"/>
            <p:cNvSpPr/>
            <p:nvPr/>
          </p:nvSpPr>
          <p:spPr>
            <a:xfrm>
              <a:off x="4040838" y="1500400"/>
              <a:ext cx="4429523" cy="4429523"/>
            </a:xfrm>
            <a:prstGeom prst="diamond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4461643" y="1921204"/>
              <a:ext cx="1727513" cy="1727513"/>
            </a:xfrm>
            <a:custGeom>
              <a:avLst/>
              <a:gdLst>
                <a:gd name="connsiteX0" fmla="*/ 0 w 1727513"/>
                <a:gd name="connsiteY0" fmla="*/ 287925 h 1727513"/>
                <a:gd name="connsiteX1" fmla="*/ 287925 w 1727513"/>
                <a:gd name="connsiteY1" fmla="*/ 0 h 1727513"/>
                <a:gd name="connsiteX2" fmla="*/ 1439588 w 1727513"/>
                <a:gd name="connsiteY2" fmla="*/ 0 h 1727513"/>
                <a:gd name="connsiteX3" fmla="*/ 1727513 w 1727513"/>
                <a:gd name="connsiteY3" fmla="*/ 287925 h 1727513"/>
                <a:gd name="connsiteX4" fmla="*/ 1727513 w 1727513"/>
                <a:gd name="connsiteY4" fmla="*/ 1439588 h 1727513"/>
                <a:gd name="connsiteX5" fmla="*/ 1439588 w 1727513"/>
                <a:gd name="connsiteY5" fmla="*/ 1727513 h 1727513"/>
                <a:gd name="connsiteX6" fmla="*/ 287925 w 1727513"/>
                <a:gd name="connsiteY6" fmla="*/ 1727513 h 1727513"/>
                <a:gd name="connsiteX7" fmla="*/ 0 w 1727513"/>
                <a:gd name="connsiteY7" fmla="*/ 1439588 h 1727513"/>
                <a:gd name="connsiteX8" fmla="*/ 0 w 1727513"/>
                <a:gd name="connsiteY8" fmla="*/ 287925 h 172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7513" h="1727513">
                  <a:moveTo>
                    <a:pt x="0" y="287925"/>
                  </a:moveTo>
                  <a:cubicBezTo>
                    <a:pt x="0" y="128908"/>
                    <a:pt x="128908" y="0"/>
                    <a:pt x="287925" y="0"/>
                  </a:cubicBezTo>
                  <a:lnTo>
                    <a:pt x="1439588" y="0"/>
                  </a:lnTo>
                  <a:cubicBezTo>
                    <a:pt x="1598605" y="0"/>
                    <a:pt x="1727513" y="128908"/>
                    <a:pt x="1727513" y="287925"/>
                  </a:cubicBezTo>
                  <a:lnTo>
                    <a:pt x="1727513" y="1439588"/>
                  </a:lnTo>
                  <a:cubicBezTo>
                    <a:pt x="1727513" y="1598605"/>
                    <a:pt x="1598605" y="1727513"/>
                    <a:pt x="1439588" y="1727513"/>
                  </a:cubicBezTo>
                  <a:lnTo>
                    <a:pt x="287925" y="1727513"/>
                  </a:lnTo>
                  <a:cubicBezTo>
                    <a:pt x="128908" y="1727513"/>
                    <a:pt x="0" y="1598605"/>
                    <a:pt x="0" y="1439588"/>
                  </a:cubicBezTo>
                  <a:lnTo>
                    <a:pt x="0" y="2879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480" rIns="36000" bIns="14148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Envisage a new nexus rule that would not depend on physical presence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322042" y="1921204"/>
              <a:ext cx="1727513" cy="1727513"/>
            </a:xfrm>
            <a:custGeom>
              <a:avLst/>
              <a:gdLst>
                <a:gd name="connsiteX0" fmla="*/ 0 w 1727513"/>
                <a:gd name="connsiteY0" fmla="*/ 287925 h 1727513"/>
                <a:gd name="connsiteX1" fmla="*/ 287925 w 1727513"/>
                <a:gd name="connsiteY1" fmla="*/ 0 h 1727513"/>
                <a:gd name="connsiteX2" fmla="*/ 1439588 w 1727513"/>
                <a:gd name="connsiteY2" fmla="*/ 0 h 1727513"/>
                <a:gd name="connsiteX3" fmla="*/ 1727513 w 1727513"/>
                <a:gd name="connsiteY3" fmla="*/ 287925 h 1727513"/>
                <a:gd name="connsiteX4" fmla="*/ 1727513 w 1727513"/>
                <a:gd name="connsiteY4" fmla="*/ 1439588 h 1727513"/>
                <a:gd name="connsiteX5" fmla="*/ 1439588 w 1727513"/>
                <a:gd name="connsiteY5" fmla="*/ 1727513 h 1727513"/>
                <a:gd name="connsiteX6" fmla="*/ 287925 w 1727513"/>
                <a:gd name="connsiteY6" fmla="*/ 1727513 h 1727513"/>
                <a:gd name="connsiteX7" fmla="*/ 0 w 1727513"/>
                <a:gd name="connsiteY7" fmla="*/ 1439588 h 1727513"/>
                <a:gd name="connsiteX8" fmla="*/ 0 w 1727513"/>
                <a:gd name="connsiteY8" fmla="*/ 287925 h 172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7513" h="1727513">
                  <a:moveTo>
                    <a:pt x="0" y="287925"/>
                  </a:moveTo>
                  <a:cubicBezTo>
                    <a:pt x="0" y="128908"/>
                    <a:pt x="128908" y="0"/>
                    <a:pt x="287925" y="0"/>
                  </a:cubicBezTo>
                  <a:lnTo>
                    <a:pt x="1439588" y="0"/>
                  </a:lnTo>
                  <a:cubicBezTo>
                    <a:pt x="1598605" y="0"/>
                    <a:pt x="1727513" y="128908"/>
                    <a:pt x="1727513" y="287925"/>
                  </a:cubicBezTo>
                  <a:lnTo>
                    <a:pt x="1727513" y="1439588"/>
                  </a:lnTo>
                  <a:cubicBezTo>
                    <a:pt x="1727513" y="1598605"/>
                    <a:pt x="1598605" y="1727513"/>
                    <a:pt x="1439588" y="1727513"/>
                  </a:cubicBezTo>
                  <a:lnTo>
                    <a:pt x="287925" y="1727513"/>
                  </a:lnTo>
                  <a:cubicBezTo>
                    <a:pt x="128908" y="1727513"/>
                    <a:pt x="0" y="1598605"/>
                    <a:pt x="0" y="1439588"/>
                  </a:cubicBezTo>
                  <a:lnTo>
                    <a:pt x="0" y="2879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0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480" rIns="36000" bIns="14148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Reallocate taxing rights in favour of the market/user jurisdiction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61643" y="3781604"/>
              <a:ext cx="1727513" cy="1727513"/>
            </a:xfrm>
            <a:custGeom>
              <a:avLst/>
              <a:gdLst>
                <a:gd name="connsiteX0" fmla="*/ 0 w 1727513"/>
                <a:gd name="connsiteY0" fmla="*/ 287925 h 1727513"/>
                <a:gd name="connsiteX1" fmla="*/ 287925 w 1727513"/>
                <a:gd name="connsiteY1" fmla="*/ 0 h 1727513"/>
                <a:gd name="connsiteX2" fmla="*/ 1439588 w 1727513"/>
                <a:gd name="connsiteY2" fmla="*/ 0 h 1727513"/>
                <a:gd name="connsiteX3" fmla="*/ 1727513 w 1727513"/>
                <a:gd name="connsiteY3" fmla="*/ 287925 h 1727513"/>
                <a:gd name="connsiteX4" fmla="*/ 1727513 w 1727513"/>
                <a:gd name="connsiteY4" fmla="*/ 1439588 h 1727513"/>
                <a:gd name="connsiteX5" fmla="*/ 1439588 w 1727513"/>
                <a:gd name="connsiteY5" fmla="*/ 1727513 h 1727513"/>
                <a:gd name="connsiteX6" fmla="*/ 287925 w 1727513"/>
                <a:gd name="connsiteY6" fmla="*/ 1727513 h 1727513"/>
                <a:gd name="connsiteX7" fmla="*/ 0 w 1727513"/>
                <a:gd name="connsiteY7" fmla="*/ 1439588 h 1727513"/>
                <a:gd name="connsiteX8" fmla="*/ 0 w 1727513"/>
                <a:gd name="connsiteY8" fmla="*/ 287925 h 172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7513" h="1727513">
                  <a:moveTo>
                    <a:pt x="0" y="287925"/>
                  </a:moveTo>
                  <a:cubicBezTo>
                    <a:pt x="0" y="128908"/>
                    <a:pt x="128908" y="0"/>
                    <a:pt x="287925" y="0"/>
                  </a:cubicBezTo>
                  <a:lnTo>
                    <a:pt x="1439588" y="0"/>
                  </a:lnTo>
                  <a:cubicBezTo>
                    <a:pt x="1598605" y="0"/>
                    <a:pt x="1727513" y="128908"/>
                    <a:pt x="1727513" y="287925"/>
                  </a:cubicBezTo>
                  <a:lnTo>
                    <a:pt x="1727513" y="1439588"/>
                  </a:lnTo>
                  <a:cubicBezTo>
                    <a:pt x="1727513" y="1598605"/>
                    <a:pt x="1598605" y="1727513"/>
                    <a:pt x="1439588" y="1727513"/>
                  </a:cubicBezTo>
                  <a:lnTo>
                    <a:pt x="287925" y="1727513"/>
                  </a:lnTo>
                  <a:cubicBezTo>
                    <a:pt x="128908" y="1727513"/>
                    <a:pt x="0" y="1598605"/>
                    <a:pt x="0" y="1439588"/>
                  </a:cubicBezTo>
                  <a:lnTo>
                    <a:pt x="0" y="2879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0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480" rIns="36000" bIns="14148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Go beyond the ALP in reallocating taxing rights,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including departing from the separate-entity principle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22042" y="3781604"/>
              <a:ext cx="1727513" cy="1727513"/>
            </a:xfrm>
            <a:custGeom>
              <a:avLst/>
              <a:gdLst>
                <a:gd name="connsiteX0" fmla="*/ 0 w 1727513"/>
                <a:gd name="connsiteY0" fmla="*/ 287925 h 1727513"/>
                <a:gd name="connsiteX1" fmla="*/ 287925 w 1727513"/>
                <a:gd name="connsiteY1" fmla="*/ 0 h 1727513"/>
                <a:gd name="connsiteX2" fmla="*/ 1439588 w 1727513"/>
                <a:gd name="connsiteY2" fmla="*/ 0 h 1727513"/>
                <a:gd name="connsiteX3" fmla="*/ 1727513 w 1727513"/>
                <a:gd name="connsiteY3" fmla="*/ 287925 h 1727513"/>
                <a:gd name="connsiteX4" fmla="*/ 1727513 w 1727513"/>
                <a:gd name="connsiteY4" fmla="*/ 1439588 h 1727513"/>
                <a:gd name="connsiteX5" fmla="*/ 1439588 w 1727513"/>
                <a:gd name="connsiteY5" fmla="*/ 1727513 h 1727513"/>
                <a:gd name="connsiteX6" fmla="*/ 287925 w 1727513"/>
                <a:gd name="connsiteY6" fmla="*/ 1727513 h 1727513"/>
                <a:gd name="connsiteX7" fmla="*/ 0 w 1727513"/>
                <a:gd name="connsiteY7" fmla="*/ 1439588 h 1727513"/>
                <a:gd name="connsiteX8" fmla="*/ 0 w 1727513"/>
                <a:gd name="connsiteY8" fmla="*/ 287925 h 172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7513" h="1727513">
                  <a:moveTo>
                    <a:pt x="0" y="287925"/>
                  </a:moveTo>
                  <a:cubicBezTo>
                    <a:pt x="0" y="128908"/>
                    <a:pt x="128908" y="0"/>
                    <a:pt x="287925" y="0"/>
                  </a:cubicBezTo>
                  <a:lnTo>
                    <a:pt x="1439588" y="0"/>
                  </a:lnTo>
                  <a:cubicBezTo>
                    <a:pt x="1598605" y="0"/>
                    <a:pt x="1727513" y="128908"/>
                    <a:pt x="1727513" y="287925"/>
                  </a:cubicBezTo>
                  <a:lnTo>
                    <a:pt x="1727513" y="1439588"/>
                  </a:lnTo>
                  <a:cubicBezTo>
                    <a:pt x="1727513" y="1598605"/>
                    <a:pt x="1598605" y="1727513"/>
                    <a:pt x="1439588" y="1727513"/>
                  </a:cubicBezTo>
                  <a:lnTo>
                    <a:pt x="287925" y="1727513"/>
                  </a:lnTo>
                  <a:cubicBezTo>
                    <a:pt x="128908" y="1727513"/>
                    <a:pt x="0" y="1598605"/>
                    <a:pt x="0" y="1439588"/>
                  </a:cubicBezTo>
                  <a:lnTo>
                    <a:pt x="0" y="2879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480" rIns="36000" bIns="14148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Search for simplicity, stabilisation of the tax system and increased tax certainty in implementation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2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as the basis of a “Unified Approach”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20D97-0AB6-41CC-82EC-21F10A2DB863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33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84506-80FC-40F1-9AFE-6EE67229FB23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36981" y="1816812"/>
            <a:ext cx="11048657" cy="4352464"/>
            <a:chOff x="793991" y="2287500"/>
            <a:chExt cx="10704720" cy="3826749"/>
          </a:xfrm>
        </p:grpSpPr>
        <p:grpSp>
          <p:nvGrpSpPr>
            <p:cNvPr id="34" name="Group 33"/>
            <p:cNvGrpSpPr/>
            <p:nvPr/>
          </p:nvGrpSpPr>
          <p:grpSpPr>
            <a:xfrm>
              <a:off x="7418730" y="2537272"/>
              <a:ext cx="992507" cy="2296225"/>
              <a:chOff x="7495713" y="2615930"/>
              <a:chExt cx="973108" cy="229622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515191" y="2615930"/>
                <a:ext cx="953630" cy="1511198"/>
                <a:chOff x="8001901" y="2601184"/>
                <a:chExt cx="820738" cy="1417196"/>
              </a:xfrm>
            </p:grpSpPr>
            <p:sp>
              <p:nvSpPr>
                <p:cNvPr id="24" name="Freeform 23"/>
                <p:cNvSpPr/>
                <p:nvPr/>
              </p:nvSpPr>
              <p:spPr>
                <a:xfrm>
                  <a:off x="8086055" y="3299130"/>
                  <a:ext cx="736584" cy="719250"/>
                </a:xfrm>
                <a:custGeom>
                  <a:avLst/>
                  <a:gdLst>
                    <a:gd name="connsiteX0" fmla="*/ 0 w 928444"/>
                    <a:gd name="connsiteY0" fmla="*/ 143850 h 719250"/>
                    <a:gd name="connsiteX1" fmla="*/ 568819 w 928444"/>
                    <a:gd name="connsiteY1" fmla="*/ 143850 h 719250"/>
                    <a:gd name="connsiteX2" fmla="*/ 568819 w 928444"/>
                    <a:gd name="connsiteY2" fmla="*/ 0 h 719250"/>
                    <a:gd name="connsiteX3" fmla="*/ 928444 w 928444"/>
                    <a:gd name="connsiteY3" fmla="*/ 359625 h 719250"/>
                    <a:gd name="connsiteX4" fmla="*/ 568819 w 928444"/>
                    <a:gd name="connsiteY4" fmla="*/ 719250 h 719250"/>
                    <a:gd name="connsiteX5" fmla="*/ 568819 w 928444"/>
                    <a:gd name="connsiteY5" fmla="*/ 575400 h 719250"/>
                    <a:gd name="connsiteX6" fmla="*/ 0 w 928444"/>
                    <a:gd name="connsiteY6" fmla="*/ 575400 h 719250"/>
                    <a:gd name="connsiteX7" fmla="*/ 0 w 928444"/>
                    <a:gd name="connsiteY7" fmla="*/ 143850 h 7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444" h="719250">
                      <a:moveTo>
                        <a:pt x="0" y="143850"/>
                      </a:moveTo>
                      <a:lnTo>
                        <a:pt x="568819" y="143850"/>
                      </a:lnTo>
                      <a:lnTo>
                        <a:pt x="568819" y="0"/>
                      </a:lnTo>
                      <a:lnTo>
                        <a:pt x="928444" y="359625"/>
                      </a:lnTo>
                      <a:lnTo>
                        <a:pt x="568819" y="719250"/>
                      </a:lnTo>
                      <a:lnTo>
                        <a:pt x="568819" y="575400"/>
                      </a:lnTo>
                      <a:lnTo>
                        <a:pt x="0" y="575400"/>
                      </a:lnTo>
                      <a:lnTo>
                        <a:pt x="0" y="1438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143850" rIns="215775" bIns="143850" numCol="1" spcCol="1270" anchor="ctr" anchorCtr="0">
                  <a:noAutofit/>
                </a:bodyPr>
                <a:lstStyle/>
                <a:p>
                  <a:pPr marL="0" marR="0" lvl="0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9877096">
                  <a:off x="8001901" y="2601184"/>
                  <a:ext cx="595837" cy="719249"/>
                </a:xfrm>
                <a:custGeom>
                  <a:avLst/>
                  <a:gdLst>
                    <a:gd name="connsiteX0" fmla="*/ 0 w 928444"/>
                    <a:gd name="connsiteY0" fmla="*/ 143850 h 719250"/>
                    <a:gd name="connsiteX1" fmla="*/ 568819 w 928444"/>
                    <a:gd name="connsiteY1" fmla="*/ 143850 h 719250"/>
                    <a:gd name="connsiteX2" fmla="*/ 568819 w 928444"/>
                    <a:gd name="connsiteY2" fmla="*/ 0 h 719250"/>
                    <a:gd name="connsiteX3" fmla="*/ 928444 w 928444"/>
                    <a:gd name="connsiteY3" fmla="*/ 359625 h 719250"/>
                    <a:gd name="connsiteX4" fmla="*/ 568819 w 928444"/>
                    <a:gd name="connsiteY4" fmla="*/ 719250 h 719250"/>
                    <a:gd name="connsiteX5" fmla="*/ 568819 w 928444"/>
                    <a:gd name="connsiteY5" fmla="*/ 575400 h 719250"/>
                    <a:gd name="connsiteX6" fmla="*/ 0 w 928444"/>
                    <a:gd name="connsiteY6" fmla="*/ 575400 h 719250"/>
                    <a:gd name="connsiteX7" fmla="*/ 0 w 928444"/>
                    <a:gd name="connsiteY7" fmla="*/ 143850 h 7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444" h="719250">
                      <a:moveTo>
                        <a:pt x="0" y="143850"/>
                      </a:moveTo>
                      <a:lnTo>
                        <a:pt x="568819" y="143850"/>
                      </a:lnTo>
                      <a:lnTo>
                        <a:pt x="568819" y="0"/>
                      </a:lnTo>
                      <a:lnTo>
                        <a:pt x="928444" y="359625"/>
                      </a:lnTo>
                      <a:lnTo>
                        <a:pt x="568819" y="719250"/>
                      </a:lnTo>
                      <a:lnTo>
                        <a:pt x="568819" y="575400"/>
                      </a:lnTo>
                      <a:lnTo>
                        <a:pt x="0" y="575400"/>
                      </a:lnTo>
                      <a:lnTo>
                        <a:pt x="0" y="1438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143850" rIns="215775" bIns="143850" numCol="1" spcCol="1270" anchor="ctr" anchorCtr="0">
                  <a:noAutofit/>
                </a:bodyPr>
                <a:lstStyle/>
                <a:p>
                  <a:pPr marL="0" marR="0" lvl="0" indent="0" algn="ctr" defTabSz="8445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Freeform 32"/>
              <p:cNvSpPr/>
              <p:nvPr/>
            </p:nvSpPr>
            <p:spPr>
              <a:xfrm rot="1727212">
                <a:off x="7495713" y="4145197"/>
                <a:ext cx="724233" cy="766958"/>
              </a:xfrm>
              <a:custGeom>
                <a:avLst/>
                <a:gdLst>
                  <a:gd name="connsiteX0" fmla="*/ 0 w 928444"/>
                  <a:gd name="connsiteY0" fmla="*/ 143850 h 719250"/>
                  <a:gd name="connsiteX1" fmla="*/ 568819 w 928444"/>
                  <a:gd name="connsiteY1" fmla="*/ 143850 h 719250"/>
                  <a:gd name="connsiteX2" fmla="*/ 568819 w 928444"/>
                  <a:gd name="connsiteY2" fmla="*/ 0 h 719250"/>
                  <a:gd name="connsiteX3" fmla="*/ 928444 w 928444"/>
                  <a:gd name="connsiteY3" fmla="*/ 359625 h 719250"/>
                  <a:gd name="connsiteX4" fmla="*/ 568819 w 928444"/>
                  <a:gd name="connsiteY4" fmla="*/ 719250 h 719250"/>
                  <a:gd name="connsiteX5" fmla="*/ 568819 w 928444"/>
                  <a:gd name="connsiteY5" fmla="*/ 575400 h 719250"/>
                  <a:gd name="connsiteX6" fmla="*/ 0 w 928444"/>
                  <a:gd name="connsiteY6" fmla="*/ 575400 h 719250"/>
                  <a:gd name="connsiteX7" fmla="*/ 0 w 928444"/>
                  <a:gd name="connsiteY7" fmla="*/ 143850 h 7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444" h="719250">
                    <a:moveTo>
                      <a:pt x="0" y="143850"/>
                    </a:moveTo>
                    <a:lnTo>
                      <a:pt x="568819" y="143850"/>
                    </a:lnTo>
                    <a:lnTo>
                      <a:pt x="568819" y="0"/>
                    </a:lnTo>
                    <a:lnTo>
                      <a:pt x="928444" y="359625"/>
                    </a:lnTo>
                    <a:lnTo>
                      <a:pt x="568819" y="719250"/>
                    </a:lnTo>
                    <a:lnTo>
                      <a:pt x="568819" y="575400"/>
                    </a:lnTo>
                    <a:lnTo>
                      <a:pt x="0" y="575400"/>
                    </a:lnTo>
                    <a:lnTo>
                      <a:pt x="0" y="14385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143850" rIns="215775" bIns="143850" numCol="1" spcCol="1270" anchor="ctr" anchorCtr="0">
                <a:no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93991" y="2644877"/>
              <a:ext cx="6436730" cy="2973646"/>
              <a:chOff x="919608" y="2438400"/>
              <a:chExt cx="6880647" cy="263053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919608" y="2438400"/>
                <a:ext cx="2888893" cy="1791781"/>
              </a:xfrm>
              <a:custGeom>
                <a:avLst/>
                <a:gdLst>
                  <a:gd name="connsiteX0" fmla="*/ 0 w 2888892"/>
                  <a:gd name="connsiteY0" fmla="*/ 134153 h 1341534"/>
                  <a:gd name="connsiteX1" fmla="*/ 134153 w 2888892"/>
                  <a:gd name="connsiteY1" fmla="*/ 0 h 1341534"/>
                  <a:gd name="connsiteX2" fmla="*/ 2754739 w 2888892"/>
                  <a:gd name="connsiteY2" fmla="*/ 0 h 1341534"/>
                  <a:gd name="connsiteX3" fmla="*/ 2888892 w 2888892"/>
                  <a:gd name="connsiteY3" fmla="*/ 134153 h 1341534"/>
                  <a:gd name="connsiteX4" fmla="*/ 2888892 w 2888892"/>
                  <a:gd name="connsiteY4" fmla="*/ 1207381 h 1341534"/>
                  <a:gd name="connsiteX5" fmla="*/ 2754739 w 2888892"/>
                  <a:gd name="connsiteY5" fmla="*/ 1341534 h 1341534"/>
                  <a:gd name="connsiteX6" fmla="*/ 134153 w 2888892"/>
                  <a:gd name="connsiteY6" fmla="*/ 1341534 h 1341534"/>
                  <a:gd name="connsiteX7" fmla="*/ 0 w 2888892"/>
                  <a:gd name="connsiteY7" fmla="*/ 1207381 h 1341534"/>
                  <a:gd name="connsiteX8" fmla="*/ 0 w 2888892"/>
                  <a:gd name="connsiteY8" fmla="*/ 134153 h 134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892" h="1341534">
                    <a:moveTo>
                      <a:pt x="0" y="134153"/>
                    </a:moveTo>
                    <a:cubicBezTo>
                      <a:pt x="0" y="60062"/>
                      <a:pt x="60062" y="0"/>
                      <a:pt x="134153" y="0"/>
                    </a:cubicBezTo>
                    <a:lnTo>
                      <a:pt x="2754739" y="0"/>
                    </a:lnTo>
                    <a:cubicBezTo>
                      <a:pt x="2828830" y="0"/>
                      <a:pt x="2888892" y="60062"/>
                      <a:pt x="2888892" y="134153"/>
                    </a:cubicBezTo>
                    <a:lnTo>
                      <a:pt x="2888892" y="1207381"/>
                    </a:lnTo>
                    <a:cubicBezTo>
                      <a:pt x="2888892" y="1281472"/>
                      <a:pt x="2828830" y="1341534"/>
                      <a:pt x="2754739" y="1341534"/>
                    </a:cubicBezTo>
                    <a:lnTo>
                      <a:pt x="134153" y="1341534"/>
                    </a:lnTo>
                    <a:cubicBezTo>
                      <a:pt x="60062" y="1341534"/>
                      <a:pt x="0" y="1281472"/>
                      <a:pt x="0" y="1207381"/>
                    </a:cubicBezTo>
                    <a:lnTo>
                      <a:pt x="0" y="13415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170688" rIns="170688" bIns="538618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Introduce new nexus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389138" y="3783003"/>
                <a:ext cx="2507561" cy="1285931"/>
              </a:xfrm>
              <a:custGeom>
                <a:avLst/>
                <a:gdLst>
                  <a:gd name="connsiteX0" fmla="*/ 0 w 2888892"/>
                  <a:gd name="connsiteY0" fmla="*/ 205200 h 2052000"/>
                  <a:gd name="connsiteX1" fmla="*/ 205200 w 2888892"/>
                  <a:gd name="connsiteY1" fmla="*/ 0 h 2052000"/>
                  <a:gd name="connsiteX2" fmla="*/ 2683692 w 2888892"/>
                  <a:gd name="connsiteY2" fmla="*/ 0 h 2052000"/>
                  <a:gd name="connsiteX3" fmla="*/ 2888892 w 2888892"/>
                  <a:gd name="connsiteY3" fmla="*/ 205200 h 2052000"/>
                  <a:gd name="connsiteX4" fmla="*/ 2888892 w 2888892"/>
                  <a:gd name="connsiteY4" fmla="*/ 1846800 h 2052000"/>
                  <a:gd name="connsiteX5" fmla="*/ 2683692 w 2888892"/>
                  <a:gd name="connsiteY5" fmla="*/ 2052000 h 2052000"/>
                  <a:gd name="connsiteX6" fmla="*/ 205200 w 2888892"/>
                  <a:gd name="connsiteY6" fmla="*/ 2052000 h 2052000"/>
                  <a:gd name="connsiteX7" fmla="*/ 0 w 2888892"/>
                  <a:gd name="connsiteY7" fmla="*/ 1846800 h 2052000"/>
                  <a:gd name="connsiteX8" fmla="*/ 0 w 2888892"/>
                  <a:gd name="connsiteY8" fmla="*/ 205200 h 205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892" h="2052000">
                    <a:moveTo>
                      <a:pt x="0" y="205200"/>
                    </a:moveTo>
                    <a:cubicBezTo>
                      <a:pt x="0" y="91871"/>
                      <a:pt x="91871" y="0"/>
                      <a:pt x="205200" y="0"/>
                    </a:cubicBezTo>
                    <a:lnTo>
                      <a:pt x="2683692" y="0"/>
                    </a:lnTo>
                    <a:cubicBezTo>
                      <a:pt x="2797021" y="0"/>
                      <a:pt x="2888892" y="91871"/>
                      <a:pt x="2888892" y="205200"/>
                    </a:cubicBezTo>
                    <a:lnTo>
                      <a:pt x="2888892" y="1846800"/>
                    </a:lnTo>
                    <a:cubicBezTo>
                      <a:pt x="2888892" y="1960129"/>
                      <a:pt x="2797021" y="2052000"/>
                      <a:pt x="2683692" y="2052000"/>
                    </a:cubicBezTo>
                    <a:lnTo>
                      <a:pt x="205200" y="2052000"/>
                    </a:lnTo>
                    <a:cubicBezTo>
                      <a:pt x="91871" y="2052000"/>
                      <a:pt x="0" y="1960129"/>
                      <a:pt x="0" y="1846800"/>
                    </a:cubicBezTo>
                    <a:lnTo>
                      <a:pt x="0" y="20520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2341" tIns="202341" rIns="202341" bIns="202341" numCol="1" spcCol="1270" anchor="t" anchorCtr="0">
                <a:noAutofit/>
              </a:bodyPr>
              <a:lstStyle/>
              <a:p>
                <a:pPr marL="228600" marR="0" lvl="1" indent="-228600" algn="l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27272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Deal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27272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with the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27272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digitalisation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27272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 of the economy</a:t>
                </a:r>
              </a:p>
              <a:p>
                <a:pPr marL="285750" marR="0" lvl="1" indent="-285750" algn="l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27272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New nexus rule for remote activities</a:t>
                </a:r>
              </a:p>
              <a:p>
                <a:pPr marL="0" marR="0" lvl="1" indent="0" algn="l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sng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913316" y="2974665"/>
                <a:ext cx="835492" cy="719250"/>
              </a:xfrm>
              <a:custGeom>
                <a:avLst/>
                <a:gdLst>
                  <a:gd name="connsiteX0" fmla="*/ 0 w 928444"/>
                  <a:gd name="connsiteY0" fmla="*/ 143850 h 719250"/>
                  <a:gd name="connsiteX1" fmla="*/ 568819 w 928444"/>
                  <a:gd name="connsiteY1" fmla="*/ 143850 h 719250"/>
                  <a:gd name="connsiteX2" fmla="*/ 568819 w 928444"/>
                  <a:gd name="connsiteY2" fmla="*/ 0 h 719250"/>
                  <a:gd name="connsiteX3" fmla="*/ 928444 w 928444"/>
                  <a:gd name="connsiteY3" fmla="*/ 359625 h 719250"/>
                  <a:gd name="connsiteX4" fmla="*/ 568819 w 928444"/>
                  <a:gd name="connsiteY4" fmla="*/ 719250 h 719250"/>
                  <a:gd name="connsiteX5" fmla="*/ 568819 w 928444"/>
                  <a:gd name="connsiteY5" fmla="*/ 575400 h 719250"/>
                  <a:gd name="connsiteX6" fmla="*/ 0 w 928444"/>
                  <a:gd name="connsiteY6" fmla="*/ 575400 h 719250"/>
                  <a:gd name="connsiteX7" fmla="*/ 0 w 928444"/>
                  <a:gd name="connsiteY7" fmla="*/ 143850 h 7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444" h="719250">
                    <a:moveTo>
                      <a:pt x="0" y="143850"/>
                    </a:moveTo>
                    <a:lnTo>
                      <a:pt x="568819" y="143850"/>
                    </a:lnTo>
                    <a:lnTo>
                      <a:pt x="568819" y="0"/>
                    </a:lnTo>
                    <a:lnTo>
                      <a:pt x="928444" y="359625"/>
                    </a:lnTo>
                    <a:lnTo>
                      <a:pt x="568819" y="719250"/>
                    </a:lnTo>
                    <a:lnTo>
                      <a:pt x="568819" y="575400"/>
                    </a:lnTo>
                    <a:lnTo>
                      <a:pt x="0" y="575400"/>
                    </a:lnTo>
                    <a:lnTo>
                      <a:pt x="0" y="143850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143850" rIns="215775" bIns="143850" numCol="1" spcCol="1270" anchor="ctr" anchorCtr="0">
                <a:noAutofit/>
              </a:bodyPr>
              <a:lstStyle/>
              <a:p>
                <a:pPr marL="0" marR="0" lvl="0" indent="0" algn="ctr" defTabSz="8445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823171" y="2438400"/>
                <a:ext cx="2888892" cy="1791781"/>
              </a:xfrm>
              <a:custGeom>
                <a:avLst/>
                <a:gdLst>
                  <a:gd name="connsiteX0" fmla="*/ 0 w 2888892"/>
                  <a:gd name="connsiteY0" fmla="*/ 134153 h 1341534"/>
                  <a:gd name="connsiteX1" fmla="*/ 134153 w 2888892"/>
                  <a:gd name="connsiteY1" fmla="*/ 0 h 1341534"/>
                  <a:gd name="connsiteX2" fmla="*/ 2754739 w 2888892"/>
                  <a:gd name="connsiteY2" fmla="*/ 0 h 1341534"/>
                  <a:gd name="connsiteX3" fmla="*/ 2888892 w 2888892"/>
                  <a:gd name="connsiteY3" fmla="*/ 134153 h 1341534"/>
                  <a:gd name="connsiteX4" fmla="*/ 2888892 w 2888892"/>
                  <a:gd name="connsiteY4" fmla="*/ 1207381 h 1341534"/>
                  <a:gd name="connsiteX5" fmla="*/ 2754739 w 2888892"/>
                  <a:gd name="connsiteY5" fmla="*/ 1341534 h 1341534"/>
                  <a:gd name="connsiteX6" fmla="*/ 134153 w 2888892"/>
                  <a:gd name="connsiteY6" fmla="*/ 1341534 h 1341534"/>
                  <a:gd name="connsiteX7" fmla="*/ 0 w 2888892"/>
                  <a:gd name="connsiteY7" fmla="*/ 1207381 h 1341534"/>
                  <a:gd name="connsiteX8" fmla="*/ 0 w 2888892"/>
                  <a:gd name="connsiteY8" fmla="*/ 134153 h 134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892" h="1341534">
                    <a:moveTo>
                      <a:pt x="0" y="134153"/>
                    </a:moveTo>
                    <a:cubicBezTo>
                      <a:pt x="0" y="60062"/>
                      <a:pt x="60062" y="0"/>
                      <a:pt x="134153" y="0"/>
                    </a:cubicBezTo>
                    <a:lnTo>
                      <a:pt x="2754739" y="0"/>
                    </a:lnTo>
                    <a:cubicBezTo>
                      <a:pt x="2828830" y="0"/>
                      <a:pt x="2888892" y="60062"/>
                      <a:pt x="2888892" y="134153"/>
                    </a:cubicBezTo>
                    <a:lnTo>
                      <a:pt x="2888892" y="1207381"/>
                    </a:lnTo>
                    <a:cubicBezTo>
                      <a:pt x="2888892" y="1281472"/>
                      <a:pt x="2828830" y="1341534"/>
                      <a:pt x="2754739" y="1341534"/>
                    </a:cubicBezTo>
                    <a:lnTo>
                      <a:pt x="134153" y="1341534"/>
                    </a:lnTo>
                    <a:cubicBezTo>
                      <a:pt x="60062" y="1341534"/>
                      <a:pt x="0" y="1281472"/>
                      <a:pt x="0" y="1207381"/>
                    </a:cubicBezTo>
                    <a:lnTo>
                      <a:pt x="0" y="13415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0688" tIns="170688" rIns="170688" bIns="538618" numCol="1" spcCol="1270" anchor="ctr" anchorCtr="0">
                <a:noAutofit/>
              </a:bodyPr>
              <a:lstStyle/>
              <a:p>
                <a:pPr marL="0" marR="0" lvl="0" indent="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Revise profit allocation rules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292695" y="3783003"/>
                <a:ext cx="2507560" cy="1285931"/>
              </a:xfrm>
              <a:custGeom>
                <a:avLst/>
                <a:gdLst>
                  <a:gd name="connsiteX0" fmla="*/ 0 w 2888892"/>
                  <a:gd name="connsiteY0" fmla="*/ 205200 h 2052000"/>
                  <a:gd name="connsiteX1" fmla="*/ 205200 w 2888892"/>
                  <a:gd name="connsiteY1" fmla="*/ 0 h 2052000"/>
                  <a:gd name="connsiteX2" fmla="*/ 2683692 w 2888892"/>
                  <a:gd name="connsiteY2" fmla="*/ 0 h 2052000"/>
                  <a:gd name="connsiteX3" fmla="*/ 2888892 w 2888892"/>
                  <a:gd name="connsiteY3" fmla="*/ 205200 h 2052000"/>
                  <a:gd name="connsiteX4" fmla="*/ 2888892 w 2888892"/>
                  <a:gd name="connsiteY4" fmla="*/ 1846800 h 2052000"/>
                  <a:gd name="connsiteX5" fmla="*/ 2683692 w 2888892"/>
                  <a:gd name="connsiteY5" fmla="*/ 2052000 h 2052000"/>
                  <a:gd name="connsiteX6" fmla="*/ 205200 w 2888892"/>
                  <a:gd name="connsiteY6" fmla="*/ 2052000 h 2052000"/>
                  <a:gd name="connsiteX7" fmla="*/ 0 w 2888892"/>
                  <a:gd name="connsiteY7" fmla="*/ 1846800 h 2052000"/>
                  <a:gd name="connsiteX8" fmla="*/ 0 w 2888892"/>
                  <a:gd name="connsiteY8" fmla="*/ 205200 h 205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8892" h="2052000">
                    <a:moveTo>
                      <a:pt x="0" y="205200"/>
                    </a:moveTo>
                    <a:cubicBezTo>
                      <a:pt x="0" y="91871"/>
                      <a:pt x="91871" y="0"/>
                      <a:pt x="205200" y="0"/>
                    </a:cubicBezTo>
                    <a:lnTo>
                      <a:pt x="2683692" y="0"/>
                    </a:lnTo>
                    <a:cubicBezTo>
                      <a:pt x="2797021" y="0"/>
                      <a:pt x="2888892" y="91871"/>
                      <a:pt x="2888892" y="205200"/>
                    </a:cubicBezTo>
                    <a:lnTo>
                      <a:pt x="2888892" y="1846800"/>
                    </a:lnTo>
                    <a:cubicBezTo>
                      <a:pt x="2888892" y="1960129"/>
                      <a:pt x="2797021" y="2052000"/>
                      <a:pt x="2683692" y="2052000"/>
                    </a:cubicBezTo>
                    <a:lnTo>
                      <a:pt x="205200" y="2052000"/>
                    </a:lnTo>
                    <a:cubicBezTo>
                      <a:pt x="91871" y="2052000"/>
                      <a:pt x="0" y="1960129"/>
                      <a:pt x="0" y="1846800"/>
                    </a:cubicBezTo>
                    <a:lnTo>
                      <a:pt x="0" y="20520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2341" tIns="202341" rIns="202341" bIns="202341" numCol="1" spcCol="1270" anchor="t" anchorCtr="0">
                <a:noAutofit/>
              </a:bodyPr>
              <a:lstStyle/>
              <a:p>
                <a:pPr marL="228600" marR="0" lvl="1" indent="-228600" algn="l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27272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Increase profit allocated to market jurisdictions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27272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  <a:p>
                <a:pPr marL="228600" marR="0" lvl="1" indent="-228600" algn="l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27272">
                        <a:hueOff val="0"/>
                        <a:satOff val="0"/>
                        <a:lumOff val="0"/>
                        <a:alphaOff val="0"/>
                      </a:srgbClr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Avoid distortions</a:t>
                </a:r>
              </a:p>
            </p:txBody>
          </p:sp>
        </p:grpSp>
        <p:sp>
          <p:nvSpPr>
            <p:cNvPr id="23" name="Pentagon 22"/>
            <p:cNvSpPr/>
            <p:nvPr/>
          </p:nvSpPr>
          <p:spPr>
            <a:xfrm>
              <a:off x="8536651" y="2287500"/>
              <a:ext cx="2962060" cy="926990"/>
            </a:xfrm>
            <a:prstGeom prst="homePlate">
              <a:avLst>
                <a:gd name="adj" fmla="val 4332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2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A</a:t>
              </a: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 – Portion (%) of </a:t>
              </a:r>
              <a:r>
                <a:rPr lang="en-GB" sz="2000" dirty="0" smtClean="0">
                  <a:solidFill>
                    <a:srgbClr val="727272"/>
                  </a:solidFill>
                  <a:latin typeface="Georgia"/>
                </a:rPr>
                <a:t>deemed</a:t>
              </a: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 residual profit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>
              <a:off x="8490405" y="3353895"/>
              <a:ext cx="2962059" cy="926990"/>
            </a:xfrm>
            <a:prstGeom prst="homePlate">
              <a:avLst>
                <a:gd name="adj" fmla="val 4332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2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B</a:t>
              </a: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 –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Fixed return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for baseline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distribution functions </a:t>
              </a:r>
            </a:p>
          </p:txBody>
        </p:sp>
        <p:sp>
          <p:nvSpPr>
            <p:cNvPr id="39" name="Pentagon 38"/>
            <p:cNvSpPr/>
            <p:nvPr/>
          </p:nvSpPr>
          <p:spPr>
            <a:xfrm>
              <a:off x="8490405" y="4512524"/>
              <a:ext cx="2942857" cy="1601725"/>
            </a:xfrm>
            <a:prstGeom prst="homePlate">
              <a:avLst>
                <a:gd name="adj" fmla="val 24421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2000" r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C</a:t>
              </a:r>
              <a:r>
                <a:rPr kumimoji="0" lang="fr-F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 –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27272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Additional return for activities exceeding those covered in Amount B based on TP analysis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6981" y="6129800"/>
            <a:ext cx="1007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https://www.oecd.org/tax/beps/oecd-invites-public-input-on-the-secretariat-proposal-for-a-unified-approach-under-pillar-one.htm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4000" y="3078186"/>
            <a:ext cx="8400000" cy="669414"/>
          </a:xfrm>
        </p:spPr>
        <p:txBody>
          <a:bodyPr/>
          <a:lstStyle/>
          <a:p>
            <a:r>
              <a:rPr lang="en-GB" dirty="0" smtClean="0"/>
              <a:t>PILLAR 2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Global Anti-Base Erosion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6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2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48437ce2c3c4c508e6dbb232c223ecb xmlns="cf16f947-c9fc-4be9-80b4-2a32b4ac226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CTP</TermName>
          <TermId xmlns="http://schemas.microsoft.com/office/infopath/2007/PartnerControls">2aa3ac12-48c1-4343-85c1-6fcb55fd7c32</TermId>
        </TermInfo>
      </Terms>
    </g48437ce2c3c4c508e6dbb232c223ecb>
    <OECDKimBussinessContext xmlns="54c4cd27-f286-408f-9ce0-33c1e0f3ab39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3.3.1 Taxation</TermName>
          <TermId xmlns="http://schemas.microsoft.com/office/infopath/2007/PartnerControls">f98e2b87-d011-4bce-83cf-864d8ebd066b</TermId>
        </TermInfo>
      </Terms>
    </eSharePWBTaxHTField0>
    <OECDlanguage xmlns="ca82dde9-3436-4d3d-bddd-d31447390034">English</OECDlanguage>
    <OECDProjectMembers xmlns="cf16f947-c9fc-4be9-80b4-2a32b4ac226e">
      <UserInfo>
        <DisplayName>SAINT-AMANS Pascal, CTP</DisplayName>
        <AccountId>149</AccountId>
        <AccountType/>
      </UserInfo>
      <UserInfo>
        <DisplayName>PEREZ-NAVARRO Grace, CTP</DisplayName>
        <AccountId>136</AccountId>
        <AccountType/>
      </UserInfo>
      <UserInfo>
        <DisplayName>AUERBACH Andrew, CTP/GRD</DisplayName>
        <AccountId>153</AccountId>
        <AccountType/>
      </UserInfo>
      <UserInfo>
        <DisplayName>JARRIGE Julien, CTP</DisplayName>
        <AccountId>195</AccountId>
        <AccountType/>
      </UserInfo>
      <UserInfo>
        <DisplayName>CAIRNEY Lucy, CTP</DisplayName>
        <AccountId>100</AccountId>
        <AccountType/>
      </UserInfo>
      <UserInfo>
        <DisplayName>BOLTON Anthony, CTP</DisplayName>
        <AccountId>564</AccountId>
        <AccountType/>
      </UserInfo>
      <UserInfo>
        <DisplayName>SIRVEN-VILLAROS Isabel, CTP</DisplayName>
        <AccountId>319</AccountId>
        <AccountType/>
      </UserInfo>
      <UserInfo>
        <DisplayName>TYLER Carrie, CTP</DisplayName>
        <AccountId>105</AccountId>
        <AccountType/>
      </UserInfo>
      <UserInfo>
        <DisplayName>HEALY Hazel, CTP</DisplayName>
        <AccountId>79</AccountId>
        <AccountType/>
      </UserInfo>
      <UserInfo>
        <DisplayName>GARNIER Karena, CTP</DisplayName>
        <AccountId>1001</AccountId>
        <AccountType/>
      </UserInfo>
      <UserInfo>
        <DisplayName>KELLY Michele, CTP</DisplayName>
        <AccountId>1370</AccountId>
        <AccountType/>
      </UserInfo>
      <UserInfo>
        <DisplayName>BARANGER Séverine, CTP</DisplayName>
        <AccountId>140</AccountId>
        <AccountType/>
      </UserInfo>
      <UserInfo>
        <DisplayName>NAKAZAWA Andre, CTP/ICA</DisplayName>
        <AccountId>450</AccountId>
        <AccountType/>
      </UserInfo>
      <UserInfo>
        <DisplayName>MATSUI Hiroko, CTP</DisplayName>
        <AccountId>2111</AccountId>
        <AccountType/>
      </UserInfo>
      <UserInfo>
        <DisplayName>PILAT Segolene, CTP</DisplayName>
        <AccountId>2169</AccountId>
        <AccountType/>
      </UserInfo>
      <UserInfo>
        <DisplayName>LAGORCE Natalie, CTP</DisplayName>
        <AccountId>2012</AccountId>
        <AccountType/>
      </UserInfo>
    </OECDProjectMembers>
    <OECDPinnedBy xmlns="cf16f947-c9fc-4be9-80b4-2a32b4ac226e">
      <UserInfo>
        <DisplayName/>
        <AccountId xsi:nil="true"/>
        <AccountType/>
      </UserInfo>
    </OECDPinnedBy>
    <OECDProjectManager xmlns="cf16f947-c9fc-4be9-80b4-2a32b4ac226e">
      <UserInfo>
        <DisplayName/>
        <AccountId>195</AccountId>
        <AccountType/>
      </UserInfo>
    </OECDProjectManager>
    <OECDMeetingDate xmlns="54c4cd27-f286-408f-9ce0-33c1e0f3ab39" xsi:nil="true"/>
    <OECDProjectLookup xmlns="cf16f947-c9fc-4be9-80b4-2a32b4ac226e">67</OECDProjectLookup>
    <OECDTagsCache xmlns="cf16f947-c9fc-4be9-80b4-2a32b4ac226e" xsi:nil="true"/>
    <OECDDeliverableManager xmlns="cf16f947-c9fc-4be9-80b4-2a32b4ac226e">
      <UserInfo>
        <DisplayName/>
        <AccountId xsi:nil="true"/>
        <AccountType/>
      </UserInfo>
    </OECDDeliverableManager>
    <l9a152565aff414c8d842958d210d414 xmlns="cf16f947-c9fc-4be9-80b4-2a32b4ac226e" xsi:nil="true"/>
    <eShareCommitteeTaxHTField0 xmlns="c9f238dd-bb73-4aef-a7a5-d644ad823e52">
      <Terms xmlns="http://schemas.microsoft.com/office/infopath/2007/PartnerControls"/>
    </eShareCommitteeTaxHTField0>
    <OECDKimProvenance xmlns="54c4cd27-f286-408f-9ce0-33c1e0f3ab39" xsi:nil="true"/>
    <OECDExpirationDate xmlns="9e406c50-2549-4f1e-a767-e9b68096b47b" xsi:nil="true"/>
    <OECDMainProject xmlns="cf16f947-c9fc-4be9-80b4-2a32b4ac226e">10</OECDMainProject>
    <OECDKimStatus xmlns="54c4cd27-f286-408f-9ce0-33c1e0f3ab39">Draft</OECDKimStatus>
    <eShareTopicTaxHTField0 xmlns="c9f238dd-bb73-4aef-a7a5-d644ad823e52">
      <Terms xmlns="http://schemas.microsoft.com/office/infopath/2007/PartnerControls"/>
    </eShareTopicTaxHTField0>
    <eShareCountryTaxHTField0 xmlns="c9f238dd-bb73-4aef-a7a5-d644ad823e52">
      <Terms xmlns="http://schemas.microsoft.com/office/infopath/2007/PartnerControls"/>
    </eShareCountryTaxHTField0>
    <eShareKeywordsTaxHTField0 xmlns="c9f238dd-bb73-4aef-a7a5-d644ad823e52">
      <Terms xmlns="http://schemas.microsoft.com/office/infopath/2007/PartnerControls"/>
    </eShareKeywordsTaxHTField0>
    <TaxCatchAll xmlns="ca82dde9-3436-4d3d-bddd-d31447390034">
      <Value>342</Value>
      <Value>159</Value>
    </TaxCatchAll>
    <hfa66f2e5af148f08064c2e62791b306 xmlns="9e406c50-2549-4f1e-a767-e9b68096b47b">
      <Terms xmlns="http://schemas.microsoft.com/office/infopath/2007/PartnerControls"/>
    </hfa66f2e5af148f08064c2e62791b306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877179D8AAE8994BA879D7D75195FAFF" ma:contentTypeVersion="73" ma:contentTypeDescription="" ma:contentTypeScope="" ma:versionID="f379b1a3f48cd7352e86138c7399241d">
  <xsd:schema xmlns:xsd="http://www.w3.org/2001/XMLSchema" xmlns:xs="http://www.w3.org/2001/XMLSchema" xmlns:p="http://schemas.microsoft.com/office/2006/metadata/properties" xmlns:ns1="54c4cd27-f286-408f-9ce0-33c1e0f3ab39" xmlns:ns2="9e406c50-2549-4f1e-a767-e9b68096b47b" xmlns:ns3="cf16f947-c9fc-4be9-80b4-2a32b4ac226e" xmlns:ns5="c9f238dd-bb73-4aef-a7a5-d644ad823e52" xmlns:ns6="ca82dde9-3436-4d3d-bddd-d31447390034" targetNamespace="http://schemas.microsoft.com/office/2006/metadata/properties" ma:root="true" ma:fieldsID="7d7426bbae0de7b5dd14b99e9633ede3" ns1:_="" ns2:_="" ns3:_="" ns5:_="" ns6:_="">
    <xsd:import namespace="54c4cd27-f286-408f-9ce0-33c1e0f3ab39"/>
    <xsd:import namespace="9e406c50-2549-4f1e-a767-e9b68096b47b"/>
    <xsd:import namespace="cf16f947-c9fc-4be9-80b4-2a32b4ac226e"/>
    <xsd:import namespace="c9f238dd-bb73-4aef-a7a5-d644ad823e52"/>
    <xsd:import namespace="ca82dde9-3436-4d3d-bddd-d31447390034"/>
    <xsd:element name="properties">
      <xsd:complexType>
        <xsd:sequence>
          <xsd:element name="documentManagement">
            <xsd:complexType>
              <xsd:all>
                <xsd:element ref="ns1:OECDMeetingDate" minOccurs="0"/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3:OECDTagsCache" minOccurs="0"/>
                <xsd:element ref="ns5:eShareKeywordsTaxHTField0" minOccurs="0"/>
                <xsd:element ref="ns5:eShareTopicTaxHTField0" minOccurs="0"/>
                <xsd:element ref="ns5:eShareCountryTaxHTField0" minOccurs="0"/>
                <xsd:element ref="ns3:l9a152565aff414c8d842958d210d414" minOccurs="0"/>
                <xsd:element ref="ns6:TaxCatchAll" minOccurs="0"/>
                <xsd:element ref="ns6:TaxCatchAllLabel" minOccurs="0"/>
                <xsd:element ref="ns5:eSharePWBTaxHTField0" minOccurs="0"/>
                <xsd:element ref="ns5:eShareCommitteeTaxHTField0" minOccurs="0"/>
                <xsd:element ref="ns2:hfa66f2e5af148f08064c2e62791b306" minOccurs="0"/>
                <xsd:element ref="ns3:g48437ce2c3c4c508e6dbb232c223ecb" minOccurs="0"/>
                <xsd:element ref="ns6:OECDlanguage" minOccurs="0"/>
                <xsd:element ref="ns3:OECDDeliverableManag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0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06c50-2549-4f1e-a767-e9b68096b47b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hfa66f2e5af148f08064c2e62791b306" ma:index="34" nillable="true" ma:taxonomy="true" ma:internalName="hfa66f2e5af148f08064c2e62791b306" ma:taxonomyFieldName="OECDHorizontalProjects" ma:displayName="Horizontal project" ma:readOnly="false" ma:default="" ma:fieldId="{1fa66f2e-5af1-48f0-8064-c2e62791b306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6f947-c9fc-4be9-80b4-2a32b4ac226e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639da05e-b3c6-46a1-b83b-8ce0cfde2092" ma:internalName="OECDProjectLookup" ma:readOnly="false" ma:showField="OECDShortProjectName" ma:web="cf16f947-c9fc-4be9-80b4-2a32b4ac226e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639da05e-b3c6-46a1-b83b-8ce0cfde2092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7" nillable="true" ma:displayName="Tags cache" ma:description="" ma:hidden="true" ma:internalName="OECDTagsCache">
      <xsd:simpleType>
        <xsd:restriction base="dms:Note"/>
      </xsd:simpleType>
    </xsd:element>
    <xsd:element name="l9a152565aff414c8d842958d210d414" ma:index="25" nillable="true" ma:displayName="Deliverable owner_0" ma:hidden="true" ma:internalName="l9a152565aff414c8d842958d210d414">
      <xsd:simpleType>
        <xsd:restriction base="dms:Note"/>
      </xsd:simpleType>
    </xsd:element>
    <xsd:element name="g48437ce2c3c4c508e6dbb232c223ecb" ma:index="35" nillable="true" ma:taxonomy="true" ma:internalName="g48437ce2c3c4c508e6dbb232c223ecb" ma:taxonomyFieldName="OECDProjectOwnerStructure" ma:displayName="Project owner" ma:readOnly="false" ma:default="" ma:fieldId="048437ce-2c3c-4c50-8e6d-bb232c223ecb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DeliverableManager" ma:index="37" nillable="true" ma:displayName="In charge" ma:description="" ma:hidden="true" ma:internalName="OECDDeliverable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22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3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4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1" nillable="true" ma:taxonomy="true" ma:internalName="eSharePWBTaxHTField0" ma:taxonomyFieldName="OECDPWB" ma:displayName="PWB" ma:readOnly="false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3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bb313c73-16b7-424d-af27-bacb5b0305bc}" ma:internalName="TaxCatchAll" ma:showField="CatchAllData" ma:web="9e406c50-2549-4f1e-a767-e9b68096b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0" nillable="true" ma:displayName="Taxonomy Catch All Column1" ma:hidden="true" ma:list="{bb313c73-16b7-424d-af27-bacb5b0305bc}" ma:internalName="TaxCatchAllLabel" ma:readOnly="true" ma:showField="CatchAllDataLabel" ma:web="9e406c50-2549-4f1e-a767-e9b68096b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ECDlanguage" ma:index="36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Props1.xml><?xml version="1.0" encoding="utf-8"?>
<ds:datastoreItem xmlns:ds="http://schemas.openxmlformats.org/officeDocument/2006/customXml" ds:itemID="{51F5B9D8-7015-4DB7-8D22-2650E64E18AA}">
  <ds:schemaRefs>
    <ds:schemaRef ds:uri="http://www.oecd.org/eshare/projectsentre/CtFieldPriority/"/>
    <ds:schemaRef ds:uri="http://schemas.microsoft.com/2003/10/Serialization/Arrays"/>
  </ds:schemaRefs>
</ds:datastoreItem>
</file>

<file path=customXml/itemProps2.xml><?xml version="1.0" encoding="utf-8"?>
<ds:datastoreItem xmlns:ds="http://schemas.openxmlformats.org/officeDocument/2006/customXml" ds:itemID="{A0035DF5-10FD-4BD0-86D9-6FBCBE1E523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5A2395F-0BBB-4257-95B1-5AA623BB8B79}">
  <ds:schemaRefs>
    <ds:schemaRef ds:uri="http://purl.org/dc/elements/1.1/"/>
    <ds:schemaRef ds:uri="http://schemas.microsoft.com/office/2006/metadata/properties"/>
    <ds:schemaRef ds:uri="54c4cd27-f286-408f-9ce0-33c1e0f3ab39"/>
    <ds:schemaRef ds:uri="cf16f947-c9fc-4be9-80b4-2a32b4ac226e"/>
    <ds:schemaRef ds:uri="http://purl.org/dc/terms/"/>
    <ds:schemaRef ds:uri="http://schemas.openxmlformats.org/package/2006/metadata/core-properties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ca82dde9-3436-4d3d-bddd-d31447390034"/>
    <ds:schemaRef ds:uri="9e406c50-2549-4f1e-a767-e9b68096b47b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68EC6F9-E9AA-4EB5-AF3F-16566F010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9e406c50-2549-4f1e-a767-e9b68096b47b"/>
    <ds:schemaRef ds:uri="cf16f947-c9fc-4be9-80b4-2a32b4ac226e"/>
    <ds:schemaRef ds:uri="c9f238dd-bb73-4aef-a7a5-d644ad823e52"/>
    <ds:schemaRef ds:uri="ca82dde9-3436-4d3d-bddd-d3144739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4712464B-6778-47F0-B4C6-38F6F9CA81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13766</TotalTime>
  <Words>532</Words>
  <Application>Microsoft Office PowerPoint</Application>
  <PresentationFormat>Widescreen</PresentationFormat>
  <Paragraphs>99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맑은 고딕</vt:lpstr>
      <vt:lpstr>Arial</vt:lpstr>
      <vt:lpstr>Calibri</vt:lpstr>
      <vt:lpstr>Georgia</vt:lpstr>
      <vt:lpstr>Helvetica 65 Medium</vt:lpstr>
      <vt:lpstr>Niveau Grotesk Bold SC</vt:lpstr>
      <vt:lpstr>OECD_English_white</vt:lpstr>
      <vt:lpstr>Tax and Digitalisation</vt:lpstr>
      <vt:lpstr>Background</vt:lpstr>
      <vt:lpstr>PowerPoint Presentation</vt:lpstr>
      <vt:lpstr>PILLAR 1: The secretariat proposal for a unified approach</vt:lpstr>
      <vt:lpstr>The challenge</vt:lpstr>
      <vt:lpstr>The objective</vt:lpstr>
      <vt:lpstr>Start with the commonalities…</vt:lpstr>
      <vt:lpstr>… as the basis of a “Unified Approach”</vt:lpstr>
      <vt:lpstr>PILLAR 2</vt:lpstr>
      <vt:lpstr>Overview of the GloBE proposal</vt:lpstr>
      <vt:lpstr>More information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JUIF Marie, CTP</dc:creator>
  <cp:lastModifiedBy>AUERBACH Andrew, CTP/GRD</cp:lastModifiedBy>
  <cp:revision>346</cp:revision>
  <cp:lastPrinted>2019-10-08T17:32:05Z</cp:lastPrinted>
  <dcterms:created xsi:type="dcterms:W3CDTF">2019-05-21T15:33:30Z</dcterms:created>
  <dcterms:modified xsi:type="dcterms:W3CDTF">2019-12-12T11:29:28Z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0x0101008B4DD370EC31429186F3AD49F0D3098F004A77CEA22D3A40738DB9741B0FD4187A0081A297DA330C4955888849EBD611C22600877179D8AAE8994BA879D7D75195FAFF</vt:lpwstr>
  </property>
  <property fmtid="{D5CDD505-2E9C-101B-9397-08002B2CF9AE}" pid="3" name="OECDHorizontalProjects">
    <vt:lpwstr/>
  </property>
  <property fmtid="{D5CDD505-2E9C-101B-9397-08002B2CF9AE}" pid="4" name="OECDProjectOwnerStructure">
    <vt:lpwstr>159;#CTP|2aa3ac12-48c1-4343-85c1-6fcb55fd7c32</vt:lpwstr>
  </property>
  <property fmtid="{D5CDD505-2E9C-101B-9397-08002B2CF9AE}" pid="5" name="OECDCountry">
    <vt:lpwstr/>
  </property>
  <property fmtid="{D5CDD505-2E9C-101B-9397-08002B2CF9AE}" pid="6" name="OECDTopic">
    <vt:lpwstr/>
  </property>
  <property fmtid="{D5CDD505-2E9C-101B-9397-08002B2CF9AE}" pid="7" name="OECDCommittee">
    <vt:lpwstr/>
  </property>
  <property fmtid="{D5CDD505-2E9C-101B-9397-08002B2CF9AE}" pid="8" name="OECDPWB">
    <vt:lpwstr>342;#3.3.1 Taxation|f98e2b87-d011-4bce-83cf-864d8ebd066b</vt:lpwstr>
  </property>
  <property fmtid="{D5CDD505-2E9C-101B-9397-08002B2CF9AE}" pid="9" name="OECDKeywords">
    <vt:lpwstr/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</Properties>
</file>